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3" r:id="rId5"/>
    <p:sldId id="259" r:id="rId6"/>
    <p:sldId id="260" r:id="rId7"/>
    <p:sldId id="261" r:id="rId8"/>
    <p:sldId id="262" r:id="rId9"/>
    <p:sldId id="263" r:id="rId10"/>
    <p:sldId id="264" r:id="rId11"/>
    <p:sldId id="265" r:id="rId12"/>
    <p:sldId id="266" r:id="rId13"/>
    <p:sldId id="274" r:id="rId14"/>
    <p:sldId id="267" r:id="rId15"/>
    <p:sldId id="268" r:id="rId16"/>
    <p:sldId id="269" r:id="rId17"/>
    <p:sldId id="270" r:id="rId18"/>
    <p:sldId id="271" r:id="rId19"/>
    <p:sldId id="275" r:id="rId20"/>
    <p:sldId id="276" r:id="rId21"/>
    <p:sldId id="277" r:id="rId22"/>
    <p:sldId id="278" r:id="rId23"/>
    <p:sldId id="279" r:id="rId24"/>
    <p:sldId id="280" r:id="rId25"/>
    <p:sldId id="281" r:id="rId26"/>
    <p:sldId id="282" r:id="rId27"/>
    <p:sldId id="283" r:id="rId28"/>
    <p:sldId id="284" r:id="rId29"/>
    <p:sldId id="288" r:id="rId30"/>
    <p:sldId id="285" r:id="rId31"/>
    <p:sldId id="286" r:id="rId32"/>
    <p:sldId id="287" r:id="rId33"/>
    <p:sldId id="289" r:id="rId34"/>
    <p:sldId id="290" r:id="rId35"/>
    <p:sldId id="292" r:id="rId36"/>
    <p:sldId id="291" r:id="rId37"/>
    <p:sldId id="293" r:id="rId38"/>
    <p:sldId id="294"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1738"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FA7DB4-6A2B-4852-AF22-CC86DDAB9072}" type="datetimeFigureOut">
              <a:rPr lang="ru-RU" smtClean="0"/>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6A0D1B-FBD6-42DA-99E1-9F4D6FC0BB1B}"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EFA7DB4-6A2B-4852-AF22-CC86DDAB9072}" type="datetimeFigureOut">
              <a:rPr lang="ru-RU" smtClean="0"/>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6A0D1B-FBD6-42DA-99E1-9F4D6FC0BB1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EFA7DB4-6A2B-4852-AF22-CC86DDAB9072}" type="datetimeFigureOut">
              <a:rPr lang="ru-RU" smtClean="0"/>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6A0D1B-FBD6-42DA-99E1-9F4D6FC0BB1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FA7DB4-6A2B-4852-AF22-CC86DDAB9072}" type="datetimeFigureOut">
              <a:rPr lang="ru-RU" smtClean="0"/>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6A0D1B-FBD6-42DA-99E1-9F4D6FC0BB1B}"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EFA7DB4-6A2B-4852-AF22-CC86DDAB9072}" type="datetimeFigureOut">
              <a:rPr lang="ru-RU" smtClean="0"/>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6A0D1B-FBD6-42DA-99E1-9F4D6FC0BB1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EFA7DB4-6A2B-4852-AF22-CC86DDAB9072}" type="datetimeFigureOut">
              <a:rPr lang="ru-RU" smtClean="0"/>
              <a:t>29.12.2022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6A0D1B-FBD6-42DA-99E1-9F4D6FC0BB1B}"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EFA7DB4-6A2B-4852-AF22-CC86DDAB9072}" type="datetimeFigureOut">
              <a:rPr lang="ru-RU" smtClean="0"/>
              <a:t>29.12.2022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86A0D1B-FBD6-42DA-99E1-9F4D6FC0BB1B}"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EFA7DB4-6A2B-4852-AF22-CC86DDAB9072}" type="datetimeFigureOut">
              <a:rPr lang="ru-RU" smtClean="0"/>
              <a:t>29.12.2022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86A0D1B-FBD6-42DA-99E1-9F4D6FC0BB1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A7DB4-6A2B-4852-AF22-CC86DDAB9072}" type="datetimeFigureOut">
              <a:rPr lang="ru-RU" smtClean="0"/>
              <a:t>29.12.2022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86A0D1B-FBD6-42DA-99E1-9F4D6FC0BB1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FA7DB4-6A2B-4852-AF22-CC86DDAB9072}" type="datetimeFigureOut">
              <a:rPr lang="ru-RU" smtClean="0"/>
              <a:t>29.12.2022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6A0D1B-FBD6-42DA-99E1-9F4D6FC0BB1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FA7DB4-6A2B-4852-AF22-CC86DDAB9072}" type="datetimeFigureOut">
              <a:rPr lang="ru-RU" smtClean="0"/>
              <a:t>29.12.2022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6A0D1B-FBD6-42DA-99E1-9F4D6FC0BB1B}"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EFA7DB4-6A2B-4852-AF22-CC86DDAB9072}" type="datetimeFigureOut">
              <a:rPr lang="ru-RU" smtClean="0"/>
              <a:t>29.12.2022</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86A0D1B-FBD6-42DA-99E1-9F4D6FC0BB1B}"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facebook.com/LibraryONTU?__cft__%5b0%5d=AZVep08tBf0CWMtuY3xwst-bogB4LhPSORq4u5nzWSYpVKxl6W1EeharAsSinTgPGOVwpQLxGjEUWsfG1qfH_FgRsPngM9nDxcberTAMqLEROyQHvzEwLqWeNO_2jLtr6GYi3iqGG-D0ykrVIkB7fmuf79o_K51FJrxmVEk51HyY5mjzP7Z7cAriqpX2vCrCpfg&amp;__tn__=-%5dK-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91680" y="6021288"/>
            <a:ext cx="5637010" cy="504056"/>
          </a:xfrm>
        </p:spPr>
        <p:txBody>
          <a:bodyPr/>
          <a:lstStyle/>
          <a:p>
            <a:pPr algn="ctr"/>
            <a:r>
              <a:rPr lang="uk-UA" b="1" dirty="0" smtClean="0">
                <a:solidFill>
                  <a:schemeClr val="tx1"/>
                </a:solidFill>
                <a:latin typeface="Times New Roman" panose="02020603050405020304" pitchFamily="18" charset="0"/>
                <a:cs typeface="Times New Roman" panose="02020603050405020304" pitchFamily="18" charset="0"/>
              </a:rPr>
              <a:t>28.12.2022р.</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ctrTitle"/>
          </p:nvPr>
        </p:nvSpPr>
        <p:spPr>
          <a:xfrm>
            <a:off x="683568" y="692696"/>
            <a:ext cx="7175351" cy="1793167"/>
          </a:xfrm>
        </p:spPr>
        <p:txBody>
          <a:bodyPr/>
          <a:lstStyle/>
          <a:p>
            <a:pPr indent="0" algn="ctr">
              <a:lnSpc>
                <a:spcPct val="115000"/>
              </a:lnSpc>
              <a:spcAft>
                <a:spcPts val="0"/>
              </a:spcAft>
              <a:buNone/>
            </a:pPr>
            <a:r>
              <a:rPr lang="uk-UA" sz="2800" dirty="0">
                <a:solidFill>
                  <a:schemeClr val="tx1"/>
                </a:solidFill>
                <a:effectLst/>
                <a:latin typeface="Times New Roman"/>
                <a:ea typeface="Calibri"/>
                <a:cs typeface="Times New Roman"/>
              </a:rPr>
              <a:t>Інформація щодо роботи профспілкових органів</a:t>
            </a:r>
            <a:r>
              <a:rPr lang="ru-RU" sz="2000" dirty="0">
                <a:solidFill>
                  <a:schemeClr val="tx1"/>
                </a:solidFill>
                <a:effectLst/>
                <a:latin typeface="Calibri"/>
                <a:ea typeface="Calibri"/>
                <a:cs typeface="Times New Roman"/>
              </a:rPr>
              <a:t/>
            </a:r>
            <a:br>
              <a:rPr lang="ru-RU" sz="2000" dirty="0">
                <a:solidFill>
                  <a:schemeClr val="tx1"/>
                </a:solidFill>
                <a:effectLst/>
                <a:latin typeface="Calibri"/>
                <a:ea typeface="Calibri"/>
                <a:cs typeface="Times New Roman"/>
              </a:rPr>
            </a:br>
            <a:r>
              <a:rPr lang="uk-UA" sz="2800" dirty="0">
                <a:solidFill>
                  <a:schemeClr val="tx1"/>
                </a:solidFill>
                <a:effectLst/>
                <a:latin typeface="Times New Roman"/>
                <a:ea typeface="Calibri"/>
                <a:cs typeface="Times New Roman"/>
              </a:rPr>
              <a:t>Одеської обласної організації Профспілки</a:t>
            </a:r>
            <a:r>
              <a:rPr lang="ru-RU" sz="2000" dirty="0">
                <a:solidFill>
                  <a:schemeClr val="tx1"/>
                </a:solidFill>
                <a:effectLst/>
                <a:latin typeface="Calibri"/>
                <a:ea typeface="Calibri"/>
                <a:cs typeface="Times New Roman"/>
              </a:rPr>
              <a:t/>
            </a:r>
            <a:br>
              <a:rPr lang="ru-RU" sz="2000" dirty="0">
                <a:solidFill>
                  <a:schemeClr val="tx1"/>
                </a:solidFill>
                <a:effectLst/>
                <a:latin typeface="Calibri"/>
                <a:ea typeface="Calibri"/>
                <a:cs typeface="Times New Roman"/>
              </a:rPr>
            </a:br>
            <a:r>
              <a:rPr lang="uk-UA" sz="2800" dirty="0">
                <a:solidFill>
                  <a:schemeClr val="tx1"/>
                </a:solidFill>
                <a:effectLst/>
                <a:latin typeface="Times New Roman"/>
                <a:ea typeface="Calibri"/>
                <a:cs typeface="Times New Roman"/>
              </a:rPr>
              <a:t>з молоддю, що працює та навчається</a:t>
            </a:r>
            <a:r>
              <a:rPr lang="ru-RU" sz="4400" dirty="0">
                <a:solidFill>
                  <a:schemeClr val="tx1"/>
                </a:solidFill>
                <a:effectLst/>
                <a:latin typeface="Calibri"/>
                <a:ea typeface="Calibri"/>
                <a:cs typeface="Times New Roman"/>
              </a:rPr>
              <a:t/>
            </a:r>
            <a:br>
              <a:rPr lang="ru-RU" sz="4400" dirty="0">
                <a:solidFill>
                  <a:schemeClr val="tx1"/>
                </a:solidFill>
                <a:effectLst/>
                <a:latin typeface="Calibri"/>
                <a:ea typeface="Calibri"/>
                <a:cs typeface="Times New Roman"/>
              </a:rPr>
            </a:br>
            <a:endParaRPr lang="ru-RU" dirty="0">
              <a:solidFill>
                <a:schemeClr val="tx1"/>
              </a:solidFill>
            </a:endParaRPr>
          </a:p>
        </p:txBody>
      </p:sp>
      <p:pic>
        <p:nvPicPr>
          <p:cNvPr id="6146" name="Picture 2" descr="Долучайтесь до формування ТОП-1000 книг, що потребують перекладу  українською, фото - Погля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429000"/>
            <a:ext cx="5553907" cy="259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26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332656"/>
            <a:ext cx="8424936" cy="4713704"/>
          </a:xfrm>
        </p:spPr>
        <p:txBody>
          <a:bodyPr>
            <a:normAutofit/>
          </a:bodyPr>
          <a:lstStyle/>
          <a:p>
            <a:pPr marL="88900" indent="358775" algn="just">
              <a:lnSpc>
                <a:spcPct val="115000"/>
              </a:lnSpc>
              <a:spcAft>
                <a:spcPts val="0"/>
              </a:spcAft>
              <a:buNone/>
            </a:pPr>
            <a:r>
              <a:rPr lang="uk-UA" sz="2400" dirty="0">
                <a:solidFill>
                  <a:srgbClr val="000000"/>
                </a:solidFill>
                <a:latin typeface="Times New Roman"/>
                <a:ea typeface="Arial Unicode MS"/>
                <a:cs typeface="Times New Roman"/>
              </a:rPr>
              <a:t>Права та гарантії студентів</a:t>
            </a:r>
            <a:r>
              <a:rPr lang="uk-UA" sz="2400" b="1" dirty="0">
                <a:solidFill>
                  <a:srgbClr val="000000"/>
                </a:solidFill>
                <a:latin typeface="Times New Roman"/>
                <a:ea typeface="Arial Unicode MS"/>
                <a:cs typeface="Times New Roman"/>
              </a:rPr>
              <a:t> </a:t>
            </a:r>
            <a:r>
              <a:rPr lang="uk-UA" sz="2400" dirty="0">
                <a:solidFill>
                  <a:srgbClr val="000000"/>
                </a:solidFill>
                <a:latin typeface="Times New Roman"/>
                <a:ea typeface="Arial Unicode MS"/>
                <a:cs typeface="Times New Roman"/>
              </a:rPr>
              <a:t> пільгових категорій, з малозабезпечених сімей та потерпілих від наслідків аварії на ЧАЕС на отримання державної допомоги й стипендій реалізуються в усіх ЗВО згідно з чинним законодавством.</a:t>
            </a:r>
            <a:endParaRPr lang="ru-RU" sz="1800" dirty="0">
              <a:latin typeface="Calibri"/>
              <a:ea typeface="Calibri"/>
              <a:cs typeface="Times New Roman"/>
            </a:endParaRPr>
          </a:p>
          <a:p>
            <a:pPr marL="88900" indent="358775" algn="just">
              <a:lnSpc>
                <a:spcPct val="115000"/>
              </a:lnSpc>
              <a:spcAft>
                <a:spcPts val="0"/>
              </a:spcAft>
              <a:buNone/>
            </a:pPr>
            <a:r>
              <a:rPr lang="uk-UA" sz="2400" dirty="0">
                <a:solidFill>
                  <a:srgbClr val="000000"/>
                </a:solidFill>
                <a:latin typeface="Times New Roman"/>
                <a:ea typeface="Arial Unicode MS"/>
                <a:cs typeface="Times New Roman"/>
              </a:rPr>
              <a:t>Ведеться постійний облік студентів-сиріт, інвалідів, студентів із малозабезпечених сімей відділами кадрів, соціальними педагогами, бухгалтерією нараховуються соціальні стипендії та відповідні виплати. </a:t>
            </a:r>
            <a:endParaRPr lang="ru-RU" sz="1800" dirty="0">
              <a:latin typeface="Calibri"/>
              <a:ea typeface="Calibri"/>
              <a:cs typeface="Times New Roman"/>
            </a:endParaRPr>
          </a:p>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077072"/>
            <a:ext cx="628650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69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731520"/>
            <a:ext cx="7992888" cy="5145752"/>
          </a:xfrm>
        </p:spPr>
        <p:txBody>
          <a:bodyPr>
            <a:normAutofit/>
          </a:bodyPr>
          <a:lstStyle/>
          <a:p>
            <a:pPr indent="450215" algn="just">
              <a:lnSpc>
                <a:spcPct val="115000"/>
              </a:lnSpc>
              <a:spcAft>
                <a:spcPts val="0"/>
              </a:spcAft>
            </a:pPr>
            <a:r>
              <a:rPr lang="uk-UA" sz="2400" dirty="0">
                <a:solidFill>
                  <a:schemeClr val="tx1"/>
                </a:solidFill>
                <a:latin typeface="Times New Roman"/>
                <a:ea typeface="Bahnschrift Light SemiCondensed"/>
                <a:cs typeface="Times New Roman"/>
              </a:rPr>
              <a:t>В більшості закладах вищої освіти надання матеріальної допомоги </a:t>
            </a:r>
            <a:r>
              <a:rPr lang="uk-UA" sz="2400" dirty="0" smtClean="0">
                <a:solidFill>
                  <a:schemeClr val="tx1"/>
                </a:solidFill>
                <a:latin typeface="Times New Roman"/>
                <a:ea typeface="Bahnschrift Light SemiCondensed"/>
                <a:cs typeface="Times New Roman"/>
              </a:rPr>
              <a:t>студентам </a:t>
            </a:r>
            <a:r>
              <a:rPr lang="uk-UA" sz="2400" dirty="0">
                <a:solidFill>
                  <a:schemeClr val="tx1"/>
                </a:solidFill>
                <a:latin typeface="Times New Roman"/>
                <a:ea typeface="Bahnschrift Light SemiCondensed"/>
                <a:cs typeface="Times New Roman"/>
              </a:rPr>
              <a:t>за рахунок закладу освіти, а також з інших надходжень не здійснюється. Натомість в ОНТУ </a:t>
            </a:r>
            <a:r>
              <a:rPr lang="uk-UA" sz="2400" dirty="0" smtClean="0">
                <a:solidFill>
                  <a:schemeClr val="tx1"/>
                </a:solidFill>
                <a:latin typeface="Times New Roman"/>
                <a:ea typeface="Bahnschrift Light SemiCondensed"/>
                <a:cs typeface="Times New Roman"/>
              </a:rPr>
              <a:t>запроваджені </a:t>
            </a:r>
            <a:r>
              <a:rPr lang="uk-UA" sz="2400" dirty="0">
                <a:solidFill>
                  <a:schemeClr val="tx1"/>
                </a:solidFill>
                <a:latin typeface="Times New Roman"/>
                <a:ea typeface="Bahnschrift Light SemiCondensed"/>
                <a:cs typeface="Times New Roman"/>
              </a:rPr>
              <a:t>іменні стипендії від підприємств та бізнесу.</a:t>
            </a:r>
            <a:endParaRPr lang="ru-RU" sz="1800" dirty="0">
              <a:solidFill>
                <a:schemeClr val="tx1"/>
              </a:solidFill>
              <a:latin typeface="Calibri"/>
              <a:ea typeface="Calibri"/>
              <a:cs typeface="Times New Roman"/>
            </a:endParaRPr>
          </a:p>
          <a:p>
            <a:pPr indent="450215" algn="just">
              <a:lnSpc>
                <a:spcPct val="115000"/>
              </a:lnSpc>
              <a:spcAft>
                <a:spcPts val="0"/>
              </a:spcAft>
            </a:pPr>
            <a:r>
              <a:rPr lang="uk-UA" sz="2400" dirty="0">
                <a:solidFill>
                  <a:schemeClr val="tx1"/>
                </a:solidFill>
                <a:latin typeface="Times New Roman"/>
                <a:ea typeface="Bahnschrift Light SemiCondensed"/>
                <a:cs typeface="Times New Roman"/>
              </a:rPr>
              <a:t>Матеріальна допомога студентам </a:t>
            </a:r>
            <a:r>
              <a:rPr lang="uk-UA" sz="2400" dirty="0" smtClean="0">
                <a:solidFill>
                  <a:schemeClr val="tx1"/>
                </a:solidFill>
                <a:latin typeface="Times New Roman"/>
                <a:ea typeface="Bahnschrift Light SemiCondensed"/>
                <a:cs typeface="Times New Roman"/>
              </a:rPr>
              <a:t>надається тільки </a:t>
            </a:r>
            <a:r>
              <a:rPr lang="uk-UA" sz="2400" dirty="0">
                <a:solidFill>
                  <a:schemeClr val="tx1"/>
                </a:solidFill>
                <a:latin typeface="Times New Roman"/>
                <a:ea typeface="Bahnschrift Light SemiCondensed"/>
                <a:cs typeface="Times New Roman"/>
              </a:rPr>
              <a:t>з профспілкового бюджету первинних профспілкових організацій закладів вищої освіти.</a:t>
            </a:r>
            <a:endParaRPr lang="ru-RU" sz="1800" dirty="0">
              <a:solidFill>
                <a:schemeClr val="tx1"/>
              </a:solidFill>
              <a:latin typeface="Calibri"/>
              <a:ea typeface="Calibri"/>
              <a:cs typeface="Times New Roman"/>
            </a:endParaRPr>
          </a:p>
          <a:p>
            <a:pPr marL="45720" indent="0">
              <a:buNone/>
            </a:pPr>
            <a:endParaRPr lang="ru-RU" dirty="0"/>
          </a:p>
        </p:txBody>
      </p:sp>
      <p:pic>
        <p:nvPicPr>
          <p:cNvPr id="13314" name="Picture 2" descr="Розмір академічних та іменних стипендій у 2022 році » Профспілка  працівників освіти і науки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336301"/>
            <a:ext cx="3775770" cy="218106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Разова матеріальна допомога колишнім працівникам: що з ПДФ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221545"/>
            <a:ext cx="3816424" cy="234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894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188640"/>
            <a:ext cx="8352928" cy="3777600"/>
          </a:xfrm>
        </p:spPr>
        <p:txBody>
          <a:bodyPr>
            <a:normAutofit lnSpcReduction="10000"/>
          </a:bodyPr>
          <a:lstStyle/>
          <a:p>
            <a:pPr marL="0" indent="0" algn="just">
              <a:lnSpc>
                <a:spcPct val="115000"/>
              </a:lnSpc>
              <a:spcAft>
                <a:spcPts val="0"/>
              </a:spcAft>
              <a:buNone/>
            </a:pPr>
            <a:r>
              <a:rPr lang="uk-UA" sz="2400" dirty="0" smtClean="0">
                <a:solidFill>
                  <a:schemeClr val="tx1"/>
                </a:solidFill>
                <a:latin typeface="Times New Roman"/>
                <a:ea typeface="Bahnschrift Light SemiCondensed"/>
                <a:cs typeface="Times New Roman"/>
              </a:rPr>
              <a:t>    Ведеться </a:t>
            </a:r>
            <a:r>
              <a:rPr lang="uk-UA" sz="2400" dirty="0">
                <a:solidFill>
                  <a:schemeClr val="tx1"/>
                </a:solidFill>
                <a:latin typeface="Times New Roman"/>
                <a:ea typeface="Bahnschrift Light SemiCondensed"/>
                <a:cs typeface="Times New Roman"/>
              </a:rPr>
              <a:t>контроль за санітарно-побутовими умовами проживання в гуртожитках і поселенням студентів. В усіх ЗВО є гуртожитки та наявні місця для всіх бажаючих поселитися. На сьогодні виникає інша проблема, </a:t>
            </a:r>
            <a:r>
              <a:rPr lang="uk-UA" sz="2400" dirty="0" smtClean="0">
                <a:solidFill>
                  <a:schemeClr val="tx1"/>
                </a:solidFill>
                <a:latin typeface="Times New Roman"/>
                <a:ea typeface="Bahnschrift Light SemiCondensed"/>
                <a:cs typeface="Times New Roman"/>
              </a:rPr>
              <a:t>через відсутність </a:t>
            </a:r>
            <a:r>
              <a:rPr lang="uk-UA" sz="2400" dirty="0">
                <a:solidFill>
                  <a:schemeClr val="tx1"/>
                </a:solidFill>
                <a:latin typeface="Times New Roman"/>
                <a:ea typeface="Bahnschrift Light SemiCondensed"/>
                <a:cs typeface="Times New Roman"/>
              </a:rPr>
              <a:t>достатніх коштів на утримання гуртожитків, деякі ЗВО закривають частину гуртожитків для доукоплектування напівпорожніх гуртожитків. Студенти, аспіранти та докторанти, які потребують місця для проживання, забезпечуються гуртожитком. </a:t>
            </a:r>
            <a:endParaRPr lang="ru-RU" sz="1800" dirty="0">
              <a:solidFill>
                <a:schemeClr val="tx1"/>
              </a:solidFill>
              <a:latin typeface="Calibri"/>
              <a:ea typeface="Calibri"/>
              <a:cs typeface="Times New Roman"/>
            </a:endParaRPr>
          </a:p>
        </p:txBody>
      </p:sp>
      <p:pic>
        <p:nvPicPr>
          <p:cNvPr id="14338" name="Picture 2" descr="Студентські гуртожитки у Львові: «неєвропейські умови» за помірну плат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692601"/>
            <a:ext cx="4380710" cy="291395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705496"/>
            <a:ext cx="3816424" cy="286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571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188640"/>
            <a:ext cx="8496944" cy="2952328"/>
          </a:xfrm>
        </p:spPr>
        <p:txBody>
          <a:bodyPr>
            <a:normAutofit/>
          </a:bodyPr>
          <a:lstStyle/>
          <a:p>
            <a:pPr marL="0" lvl="0" indent="447675" algn="just">
              <a:lnSpc>
                <a:spcPct val="115000"/>
              </a:lnSpc>
              <a:spcAft>
                <a:spcPts val="0"/>
              </a:spcAft>
              <a:buClr>
                <a:srgbClr val="F14124">
                  <a:lumMod val="75000"/>
                </a:srgbClr>
              </a:buClr>
            </a:pPr>
            <a:r>
              <a:rPr lang="uk-UA" dirty="0">
                <a:solidFill>
                  <a:prstClr val="black"/>
                </a:solidFill>
                <a:latin typeface="Times New Roman"/>
                <a:ea typeface="Bahnschrift Light SemiCondensed"/>
                <a:cs typeface="Times New Roman"/>
              </a:rPr>
              <a:t>В закладах вищої освіти студенти забезпечуються підручниками, навчальними посібниками, дидактичними матеріалами та комп’ютерними навчальними програмами, обладнанням, приладдям, оргтехнікою та засобами інформаційних технологій.</a:t>
            </a:r>
            <a:endParaRPr lang="ru-RU" sz="1500" dirty="0">
              <a:solidFill>
                <a:prstClr val="black"/>
              </a:solidFill>
              <a:latin typeface="Calibri"/>
              <a:ea typeface="Calibri"/>
              <a:cs typeface="Times New Roman"/>
            </a:endParaRPr>
          </a:p>
          <a:p>
            <a:pPr marL="0" lvl="0" indent="447675" algn="just">
              <a:lnSpc>
                <a:spcPct val="115000"/>
              </a:lnSpc>
              <a:spcAft>
                <a:spcPts val="0"/>
              </a:spcAft>
              <a:buClr>
                <a:srgbClr val="F14124">
                  <a:lumMod val="75000"/>
                </a:srgbClr>
              </a:buClr>
            </a:pPr>
            <a:r>
              <a:rPr lang="uk-UA" dirty="0">
                <a:solidFill>
                  <a:prstClr val="black"/>
                </a:solidFill>
                <a:latin typeface="Times New Roman"/>
                <a:ea typeface="Bahnschrift Light SemiCondensed"/>
                <a:cs typeface="Times New Roman"/>
              </a:rPr>
              <a:t>Всі заклади вищої освіти дотримуються норм законодавства щодо тривалості навчального процесу та відпочинку студентів</a:t>
            </a:r>
            <a:r>
              <a:rPr lang="uk-UA" dirty="0" smtClean="0">
                <a:solidFill>
                  <a:prstClr val="black"/>
                </a:solidFill>
                <a:latin typeface="Times New Roman"/>
                <a:ea typeface="Bahnschrift Light SemiCondensed"/>
                <a:cs typeface="Times New Roman"/>
              </a:rPr>
              <a:t>.</a:t>
            </a:r>
            <a:endParaRPr lang="ru-RU" sz="1500" dirty="0">
              <a:solidFill>
                <a:prstClr val="black"/>
              </a:solidFill>
              <a:latin typeface="Calibri"/>
              <a:ea typeface="Calibri"/>
              <a:cs typeface="Times New Roman"/>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770341"/>
            <a:ext cx="6696744" cy="38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498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548680"/>
            <a:ext cx="8496944" cy="4176464"/>
          </a:xfrm>
        </p:spPr>
        <p:txBody>
          <a:bodyPr/>
          <a:lstStyle/>
          <a:p>
            <a:pPr indent="450215" algn="just">
              <a:lnSpc>
                <a:spcPct val="115000"/>
              </a:lnSpc>
              <a:spcAft>
                <a:spcPts val="0"/>
              </a:spcAft>
            </a:pPr>
            <a:r>
              <a:rPr lang="uk-UA" sz="2000" dirty="0">
                <a:solidFill>
                  <a:schemeClr val="tx1"/>
                </a:solidFill>
                <a:latin typeface="Times New Roman"/>
                <a:ea typeface="Bahnschrift Light SemiCondensed"/>
                <a:cs typeface="Times New Roman"/>
              </a:rPr>
              <a:t>Що стосується науково-дослідної роботи, </a:t>
            </a:r>
            <a:r>
              <a:rPr lang="uk-UA" sz="2000" dirty="0" smtClean="0">
                <a:solidFill>
                  <a:schemeClr val="tx1"/>
                </a:solidFill>
                <a:latin typeface="Times New Roman"/>
                <a:ea typeface="Bahnschrift Light SemiCondensed"/>
                <a:cs typeface="Times New Roman"/>
              </a:rPr>
              <a:t> то студенти </a:t>
            </a:r>
            <a:r>
              <a:rPr lang="uk-UA" sz="2000" dirty="0">
                <a:solidFill>
                  <a:schemeClr val="tx1"/>
                </a:solidFill>
                <a:latin typeface="Times New Roman"/>
                <a:ea typeface="Bahnschrift Light SemiCondensed"/>
                <a:cs typeface="Times New Roman"/>
              </a:rPr>
              <a:t>старших курсів займаються науковою та науково-дослідною роботою </a:t>
            </a:r>
            <a:r>
              <a:rPr lang="uk-UA" sz="2000" dirty="0" smtClean="0">
                <a:solidFill>
                  <a:schemeClr val="tx1"/>
                </a:solidFill>
                <a:latin typeface="Times New Roman"/>
                <a:ea typeface="Bahnschrift Light SemiCondensed"/>
                <a:cs typeface="Times New Roman"/>
              </a:rPr>
              <a:t>в </a:t>
            </a:r>
            <a:r>
              <a:rPr lang="uk-UA" sz="2000" dirty="0">
                <a:solidFill>
                  <a:schemeClr val="tx1"/>
                </a:solidFill>
                <a:latin typeface="Times New Roman"/>
                <a:ea typeface="Bahnschrift Light SemiCondensed"/>
                <a:cs typeface="Times New Roman"/>
              </a:rPr>
              <a:t>закладах вищої освіти. В свою чергу студенти, які бажають </a:t>
            </a:r>
            <a:r>
              <a:rPr lang="uk-UA" sz="2000" dirty="0" smtClean="0">
                <a:solidFill>
                  <a:schemeClr val="tx1"/>
                </a:solidFill>
                <a:latin typeface="Times New Roman"/>
                <a:ea typeface="Bahnschrift Light SemiCondensed"/>
                <a:cs typeface="Times New Roman"/>
              </a:rPr>
              <a:t>працювати, </a:t>
            </a:r>
            <a:r>
              <a:rPr lang="uk-UA" sz="2000" dirty="0">
                <a:solidFill>
                  <a:schemeClr val="tx1"/>
                </a:solidFill>
                <a:latin typeface="Times New Roman"/>
                <a:ea typeface="Bahnschrift Light SemiCondensed"/>
                <a:cs typeface="Times New Roman"/>
              </a:rPr>
              <a:t>працевлаштовуються під час навчання в лабораторіях ЗВО або інших структурних підрозділах.</a:t>
            </a:r>
            <a:endParaRPr lang="ru-RU" sz="1600" dirty="0">
              <a:solidFill>
                <a:schemeClr val="tx1"/>
              </a:solidFill>
              <a:latin typeface="Calibri"/>
              <a:ea typeface="Calibri"/>
              <a:cs typeface="Times New Roman"/>
            </a:endParaRPr>
          </a:p>
          <a:p>
            <a:pPr indent="450215" algn="just">
              <a:lnSpc>
                <a:spcPct val="115000"/>
              </a:lnSpc>
              <a:spcAft>
                <a:spcPts val="0"/>
              </a:spcAft>
            </a:pPr>
            <a:r>
              <a:rPr lang="uk-UA" sz="2000" dirty="0">
                <a:solidFill>
                  <a:schemeClr val="tx1"/>
                </a:solidFill>
                <a:latin typeface="Times New Roman"/>
                <a:ea typeface="Calibri"/>
                <a:cs typeface="Times New Roman"/>
              </a:rPr>
              <a:t>Центром міжнародних </a:t>
            </a:r>
            <a:r>
              <a:rPr lang="uk-UA" sz="2000" dirty="0" smtClean="0">
                <a:solidFill>
                  <a:schemeClr val="tx1"/>
                </a:solidFill>
                <a:latin typeface="Times New Roman"/>
                <a:ea typeface="Calibri"/>
                <a:cs typeface="Times New Roman"/>
              </a:rPr>
              <a:t>зв’язків </a:t>
            </a:r>
            <a:r>
              <a:rPr lang="uk-UA" sz="2000" dirty="0">
                <a:solidFill>
                  <a:schemeClr val="tx1"/>
                </a:solidFill>
                <a:latin typeface="Times New Roman"/>
                <a:ea typeface="Calibri"/>
                <a:cs typeface="Times New Roman"/>
              </a:rPr>
              <a:t>ППОС ОНЕУ було проведено стимуляційну та організаційну роботу з отримання стипендіального гранту найкращими студентами ОНЕУ з точки зору успішності сесій. 35 студентів отримали стипендіальний грант (у розмірі 800 євро) та доступ до онлайн-курсів від грантової програми університету </a:t>
            </a:r>
            <a:r>
              <a:rPr lang="uk-UA" sz="2000" dirty="0" err="1">
                <a:solidFill>
                  <a:schemeClr val="tx1"/>
                </a:solidFill>
                <a:latin typeface="Times New Roman"/>
                <a:ea typeface="Calibri"/>
                <a:cs typeface="Times New Roman"/>
              </a:rPr>
              <a:t>Міттвайда</a:t>
            </a:r>
            <a:r>
              <a:rPr lang="uk-UA" sz="2000" dirty="0">
                <a:solidFill>
                  <a:schemeClr val="tx1"/>
                </a:solidFill>
                <a:latin typeface="Times New Roman"/>
                <a:ea typeface="Calibri"/>
                <a:cs typeface="Times New Roman"/>
              </a:rPr>
              <a:t> (Німеччина) та ОНЕУ від фонду </a:t>
            </a:r>
            <a:r>
              <a:rPr lang="en-GB" sz="2000" dirty="0">
                <a:solidFill>
                  <a:schemeClr val="tx1"/>
                </a:solidFill>
                <a:latin typeface="Times New Roman"/>
                <a:ea typeface="Calibri"/>
                <a:cs typeface="Times New Roman"/>
              </a:rPr>
              <a:t>DAAD</a:t>
            </a:r>
            <a:r>
              <a:rPr lang="uk-UA" sz="2000" dirty="0">
                <a:solidFill>
                  <a:schemeClr val="tx1"/>
                </a:solidFill>
                <a:latin typeface="Times New Roman"/>
                <a:ea typeface="Calibri"/>
                <a:cs typeface="Times New Roman"/>
              </a:rPr>
              <a:t>.</a:t>
            </a:r>
            <a:endParaRPr lang="ru-RU" sz="1600" dirty="0">
              <a:solidFill>
                <a:schemeClr val="tx1"/>
              </a:solidFill>
              <a:latin typeface="Calibri"/>
              <a:ea typeface="Calibri"/>
              <a:cs typeface="Times New Roman"/>
            </a:endParaRPr>
          </a:p>
          <a:p>
            <a:endParaRPr lang="ru-RU" dirty="0"/>
          </a:p>
        </p:txBody>
      </p:sp>
      <p:sp>
        <p:nvSpPr>
          <p:cNvPr id="4" name="AutoShape 2" descr="Науково-дослідна робота – Кафедра фізичної культури та основ здоров'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Науково-дослідна робота – Кафедра фізичної культури та основ здоров'я"/>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597854"/>
            <a:ext cx="3679577" cy="206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613008"/>
            <a:ext cx="3944719" cy="2045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849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620688"/>
            <a:ext cx="8424936" cy="5400600"/>
          </a:xfrm>
        </p:spPr>
        <p:txBody>
          <a:bodyPr>
            <a:normAutofit/>
          </a:bodyPr>
          <a:lstStyle/>
          <a:p>
            <a:pPr indent="450215" algn="just">
              <a:lnSpc>
                <a:spcPct val="115000"/>
              </a:lnSpc>
              <a:spcAft>
                <a:spcPts val="0"/>
              </a:spcAft>
            </a:pPr>
            <a:r>
              <a:rPr lang="uk-UA" sz="2000" dirty="0">
                <a:solidFill>
                  <a:schemeClr val="tx1"/>
                </a:solidFill>
                <a:latin typeface="Times New Roman"/>
                <a:ea typeface="Bahnschrift Light SemiCondensed"/>
                <a:cs typeface="Times New Roman"/>
              </a:rPr>
              <a:t>В ЗВО студенти користуються на безоплатній основі об’єктами культури, фізкультури і спорту. </a:t>
            </a:r>
            <a:r>
              <a:rPr lang="uk-UA" sz="2000" dirty="0" smtClean="0">
                <a:solidFill>
                  <a:schemeClr val="tx1"/>
                </a:solidFill>
                <a:latin typeface="Times New Roman"/>
                <a:ea typeface="Bahnschrift Light SemiCondensed"/>
                <a:cs typeface="Times New Roman"/>
              </a:rPr>
              <a:t>Так, наприклад, </a:t>
            </a:r>
            <a:r>
              <a:rPr lang="uk-UA" sz="2000" dirty="0">
                <a:solidFill>
                  <a:schemeClr val="tx1"/>
                </a:solidFill>
                <a:latin typeface="Times New Roman"/>
                <a:ea typeface="Bahnschrift Light SemiCondensed"/>
                <a:cs typeface="Times New Roman"/>
              </a:rPr>
              <a:t>в ОНТУ є спортивний комплекс з 5 спортивними залами, басейном, залом боксу, тренажерною залою, якими студенти користуються</a:t>
            </a:r>
            <a:r>
              <a:rPr lang="uk-UA" sz="2000" dirty="0">
                <a:solidFill>
                  <a:schemeClr val="tx1"/>
                </a:solidFill>
                <a:latin typeface="Times New Roman"/>
                <a:ea typeface="Arial Unicode MS"/>
                <a:cs typeface="Times New Roman"/>
              </a:rPr>
              <a:t> безоплатно </a:t>
            </a:r>
            <a:r>
              <a:rPr lang="uk-UA" sz="2000" dirty="0" smtClean="0">
                <a:solidFill>
                  <a:schemeClr val="tx1"/>
                </a:solidFill>
                <a:latin typeface="Times New Roman"/>
                <a:ea typeface="Arial Unicode MS"/>
                <a:cs typeface="Times New Roman"/>
              </a:rPr>
              <a:t>згідно із  встановленими графіками </a:t>
            </a:r>
            <a:r>
              <a:rPr lang="uk-UA" sz="2000" dirty="0">
                <a:solidFill>
                  <a:schemeClr val="tx1"/>
                </a:solidFill>
                <a:latin typeface="Times New Roman"/>
                <a:ea typeface="Arial Unicode MS"/>
                <a:cs typeface="Times New Roman"/>
              </a:rPr>
              <a:t>для студентів. Також є спортивна зала в одному з гуртожитків, якою користуються студенти теж на безкоштовній основі</a:t>
            </a:r>
            <a:r>
              <a:rPr lang="uk-UA" sz="2400" dirty="0">
                <a:solidFill>
                  <a:schemeClr val="tx1"/>
                </a:solidFill>
                <a:latin typeface="Times New Roman"/>
                <a:ea typeface="Arial Unicode MS"/>
                <a:cs typeface="Times New Roman"/>
              </a:rPr>
              <a:t>.</a:t>
            </a:r>
            <a:endParaRPr lang="ru-RU" sz="1800" dirty="0">
              <a:solidFill>
                <a:schemeClr val="tx1"/>
              </a:solidFill>
              <a:latin typeface="Calibri"/>
              <a:ea typeface="Calibri"/>
              <a:cs typeface="Times New Roman"/>
            </a:endParaRPr>
          </a:p>
          <a:p>
            <a:endParaRPr lang="ru-RU" dirty="0"/>
          </a:p>
        </p:txBody>
      </p:sp>
      <p:pic>
        <p:nvPicPr>
          <p:cNvPr id="2050" name="Picture 2" descr="https://studlifeod.ontu.edu.ua/wp-content/uploads/2019/12/DSC_0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284984"/>
            <a:ext cx="4864719" cy="32447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880044"/>
            <a:ext cx="4444866" cy="234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750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76672"/>
            <a:ext cx="8496944" cy="3474720"/>
          </a:xfrm>
        </p:spPr>
        <p:txBody>
          <a:bodyPr>
            <a:normAutofit/>
          </a:bodyPr>
          <a:lstStyle/>
          <a:p>
            <a:pPr indent="450215" algn="just">
              <a:lnSpc>
                <a:spcPct val="115000"/>
              </a:lnSpc>
              <a:spcAft>
                <a:spcPts val="0"/>
              </a:spcAft>
            </a:pPr>
            <a:r>
              <a:rPr lang="uk-UA" sz="2000" dirty="0">
                <a:solidFill>
                  <a:schemeClr val="tx1"/>
                </a:solidFill>
                <a:latin typeface="Times New Roman"/>
                <a:ea typeface="Calibri"/>
                <a:cs typeface="Times New Roman"/>
              </a:rPr>
              <a:t>Повномасштабне вторгнення </a:t>
            </a:r>
            <a:r>
              <a:rPr lang="uk-UA" sz="2000" dirty="0" smtClean="0">
                <a:solidFill>
                  <a:schemeClr val="tx1"/>
                </a:solidFill>
                <a:latin typeface="Times New Roman"/>
                <a:ea typeface="Calibri"/>
                <a:cs typeface="Times New Roman"/>
              </a:rPr>
              <a:t>росії </a:t>
            </a:r>
            <a:r>
              <a:rPr lang="uk-UA" sz="2000" dirty="0">
                <a:solidFill>
                  <a:schemeClr val="tx1"/>
                </a:solidFill>
                <a:latin typeface="Times New Roman"/>
                <a:ea typeface="Calibri"/>
                <a:cs typeface="Times New Roman"/>
              </a:rPr>
              <a:t>в Україну та його </a:t>
            </a:r>
            <a:r>
              <a:rPr lang="uk-UA" sz="2000" dirty="0" smtClean="0">
                <a:solidFill>
                  <a:schemeClr val="tx1"/>
                </a:solidFill>
                <a:latin typeface="Times New Roman"/>
                <a:ea typeface="Calibri"/>
                <a:cs typeface="Times New Roman"/>
              </a:rPr>
              <a:t>наслідки </a:t>
            </a:r>
            <a:r>
              <a:rPr lang="uk-UA" sz="2000" dirty="0">
                <a:solidFill>
                  <a:schemeClr val="tx1"/>
                </a:solidFill>
                <a:latin typeface="Times New Roman"/>
                <a:ea typeface="Calibri"/>
                <a:cs typeface="Times New Roman"/>
              </a:rPr>
              <a:t>не дали можливості організувати у 2022 році повноцінне оздоровлення, відпочинок і дозвілля студентів. </a:t>
            </a:r>
            <a:r>
              <a:rPr lang="uk-UA" sz="2000" dirty="0" smtClean="0">
                <a:solidFill>
                  <a:schemeClr val="tx1"/>
                </a:solidFill>
                <a:latin typeface="Times New Roman"/>
                <a:ea typeface="Calibri"/>
                <a:cs typeface="Times New Roman"/>
              </a:rPr>
              <a:t>З</a:t>
            </a:r>
            <a:r>
              <a:rPr lang="uk-UA" sz="2000" dirty="0" smtClean="0">
                <a:solidFill>
                  <a:schemeClr val="tx1"/>
                </a:solidFill>
                <a:latin typeface="Times New Roman"/>
                <a:ea typeface="Arial Unicode MS"/>
                <a:cs typeface="Times New Roman"/>
              </a:rPr>
              <a:t>гідно з наданою інформацією </a:t>
            </a:r>
            <a:r>
              <a:rPr lang="uk-UA" sz="2000" dirty="0">
                <a:solidFill>
                  <a:schemeClr val="tx1"/>
                </a:solidFill>
                <a:latin typeface="Times New Roman"/>
                <a:ea typeface="Arial Unicode MS"/>
                <a:cs typeface="Times New Roman"/>
              </a:rPr>
              <a:t>оздоровлення було організовано лише в ОНТУ взимку </a:t>
            </a:r>
            <a:r>
              <a:rPr lang="uk-UA" sz="2000" dirty="0" smtClean="0">
                <a:solidFill>
                  <a:schemeClr val="tx1"/>
                </a:solidFill>
                <a:latin typeface="Times New Roman"/>
                <a:ea typeface="Arial Unicode MS"/>
                <a:cs typeface="Times New Roman"/>
              </a:rPr>
              <a:t> </a:t>
            </a:r>
            <a:r>
              <a:rPr lang="uk-UA" sz="2000" dirty="0">
                <a:solidFill>
                  <a:schemeClr val="tx1"/>
                </a:solidFill>
                <a:latin typeface="Times New Roman"/>
                <a:ea typeface="Arial Unicode MS"/>
                <a:cs typeface="Times New Roman"/>
              </a:rPr>
              <a:t>30 студентів </a:t>
            </a:r>
            <a:r>
              <a:rPr lang="uk-UA" sz="2000" dirty="0" smtClean="0">
                <a:solidFill>
                  <a:schemeClr val="tx1"/>
                </a:solidFill>
                <a:latin typeface="Times New Roman"/>
                <a:ea typeface="Arial Unicode MS"/>
                <a:cs typeface="Times New Roman"/>
              </a:rPr>
              <a:t>на  Закарпатті та 45 учнів у ДНЗ «Одеський центр </a:t>
            </a:r>
            <a:r>
              <a:rPr lang="uk-UA" sz="2000" dirty="0" err="1" smtClean="0">
                <a:solidFill>
                  <a:schemeClr val="tx1"/>
                </a:solidFill>
                <a:latin typeface="Times New Roman"/>
                <a:ea typeface="Arial Unicode MS"/>
                <a:cs typeface="Times New Roman"/>
              </a:rPr>
              <a:t>профтехосвіти</a:t>
            </a:r>
            <a:r>
              <a:rPr lang="uk-UA" sz="2000" dirty="0" smtClean="0">
                <a:solidFill>
                  <a:schemeClr val="tx1"/>
                </a:solidFill>
                <a:latin typeface="Times New Roman"/>
                <a:ea typeface="Arial Unicode MS"/>
                <a:cs typeface="Times New Roman"/>
              </a:rPr>
              <a:t>». </a:t>
            </a:r>
            <a:r>
              <a:rPr lang="uk-UA" sz="2000" dirty="0">
                <a:solidFill>
                  <a:schemeClr val="tx1"/>
                </a:solidFill>
                <a:latin typeface="Times New Roman"/>
                <a:ea typeface="Arial Unicode MS"/>
                <a:cs typeface="Times New Roman"/>
              </a:rPr>
              <a:t>З профспілкових коштів було здійснено доплату на загальну суму </a:t>
            </a:r>
            <a:r>
              <a:rPr lang="uk-UA" sz="2000" dirty="0" smtClean="0">
                <a:solidFill>
                  <a:schemeClr val="tx1"/>
                </a:solidFill>
                <a:latin typeface="Times New Roman"/>
                <a:ea typeface="Arial Unicode MS"/>
                <a:cs typeface="Times New Roman"/>
              </a:rPr>
              <a:t>                     </a:t>
            </a:r>
            <a:r>
              <a:rPr lang="ru-RU" sz="2000" dirty="0" smtClean="0">
                <a:solidFill>
                  <a:schemeClr val="tx1"/>
                </a:solidFill>
                <a:latin typeface="Times New Roman"/>
                <a:ea typeface="Arial Unicode MS"/>
                <a:cs typeface="Times New Roman"/>
              </a:rPr>
              <a:t>49000</a:t>
            </a:r>
            <a:r>
              <a:rPr lang="uk-UA" sz="2000" dirty="0" smtClean="0">
                <a:solidFill>
                  <a:schemeClr val="tx1"/>
                </a:solidFill>
                <a:latin typeface="Times New Roman"/>
                <a:ea typeface="Arial Unicode MS"/>
                <a:cs typeface="Times New Roman"/>
              </a:rPr>
              <a:t> </a:t>
            </a:r>
            <a:r>
              <a:rPr lang="uk-UA" sz="2000" dirty="0">
                <a:solidFill>
                  <a:schemeClr val="tx1"/>
                </a:solidFill>
                <a:latin typeface="Times New Roman"/>
                <a:ea typeface="Arial Unicode MS"/>
                <a:cs typeface="Times New Roman"/>
              </a:rPr>
              <a:t>грн.</a:t>
            </a:r>
            <a:endParaRPr lang="ru-RU" sz="2000" dirty="0">
              <a:solidFill>
                <a:schemeClr val="tx1"/>
              </a:solidFill>
              <a:latin typeface="Calibri"/>
              <a:ea typeface="Calibri"/>
              <a:cs typeface="Times New Roman"/>
            </a:endParaRPr>
          </a:p>
          <a:p>
            <a:endParaRPr lang="ru-RU" dirty="0"/>
          </a:p>
        </p:txBody>
      </p:sp>
      <p:pic>
        <p:nvPicPr>
          <p:cNvPr id="1026" name="Picture 2" descr="H:\ПРОФКОМ\Екстрим зима-2022\В Технолог\1.Общее фото.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220" y="2852936"/>
            <a:ext cx="4874276" cy="36557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ПРОФКОМ\Екстрим зима-2022\В Технолог\Фото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421" y="3212977"/>
            <a:ext cx="3499499" cy="326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365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260648"/>
            <a:ext cx="8856984" cy="4248472"/>
          </a:xfrm>
        </p:spPr>
        <p:txBody>
          <a:bodyPr>
            <a:normAutofit/>
          </a:bodyPr>
          <a:lstStyle/>
          <a:p>
            <a:pPr indent="0" algn="just">
              <a:lnSpc>
                <a:spcPct val="115000"/>
              </a:lnSpc>
              <a:spcAft>
                <a:spcPts val="0"/>
              </a:spcAft>
              <a:buNone/>
            </a:pPr>
            <a:r>
              <a:rPr lang="uk-UA" sz="2000" b="1" dirty="0">
                <a:solidFill>
                  <a:srgbClr val="000000"/>
                </a:solidFill>
                <a:latin typeface="Times New Roman"/>
                <a:ea typeface="Arial Unicode MS"/>
                <a:cs typeface="Times New Roman"/>
              </a:rPr>
              <a:t>23 червня 2022р. </a:t>
            </a:r>
            <a:r>
              <a:rPr lang="uk-UA" sz="2000" dirty="0">
                <a:solidFill>
                  <a:srgbClr val="000000"/>
                </a:solidFill>
                <a:latin typeface="Times New Roman"/>
                <a:ea typeface="Arial Unicode MS"/>
                <a:cs typeface="Times New Roman"/>
              </a:rPr>
              <a:t>– в </a:t>
            </a:r>
            <a:r>
              <a:rPr lang="uk-UA" sz="2000" dirty="0" smtClean="0">
                <a:solidFill>
                  <a:srgbClr val="000000"/>
                </a:solidFill>
                <a:latin typeface="Times New Roman"/>
                <a:ea typeface="Arial Unicode MS"/>
                <a:cs typeface="Times New Roman"/>
              </a:rPr>
              <a:t>онлайн </a:t>
            </a:r>
            <a:r>
              <a:rPr lang="uk-UA" sz="2000" dirty="0">
                <a:solidFill>
                  <a:srgbClr val="000000"/>
                </a:solidFill>
                <a:latin typeface="Times New Roman"/>
                <a:ea typeface="Arial Unicode MS"/>
                <a:cs typeface="Times New Roman"/>
              </a:rPr>
              <a:t>форматі за ініціативи ЦК Профспілки відбувся регіональний вебінар для працюючих студентів закладів вищої освіти під назвою “Про дискримінацію від “А” до “Я”. Була надана презентація проєкту, відбулось обговорення результатів всеукраїнського опитування щодо питань працевлаштування та дискримінації. Наведена актуальність проблеми дискримінації працюючих студентів. На жаль, у заході від Одещини </a:t>
            </a:r>
            <a:r>
              <a:rPr lang="uk-UA" sz="2000" dirty="0" smtClean="0">
                <a:solidFill>
                  <a:srgbClr val="000000"/>
                </a:solidFill>
                <a:latin typeface="Times New Roman"/>
                <a:ea typeface="Arial Unicode MS"/>
                <a:cs typeface="Times New Roman"/>
              </a:rPr>
              <a:t>взяли участь </a:t>
            </a:r>
            <a:r>
              <a:rPr lang="uk-UA" sz="2000" dirty="0">
                <a:solidFill>
                  <a:srgbClr val="000000"/>
                </a:solidFill>
                <a:latin typeface="Times New Roman"/>
                <a:ea typeface="Arial Unicode MS"/>
                <a:cs typeface="Times New Roman"/>
              </a:rPr>
              <a:t>лише голови первинних профспілкових організацій студентів Одеського національного технологічного університету, Одеського національного економічного університету та Одеської державної академії будівництва та архітектури.</a:t>
            </a:r>
            <a:endParaRPr lang="ru-RU" sz="2000" dirty="0">
              <a:latin typeface="Calibri"/>
              <a:ea typeface="Calibri"/>
              <a:cs typeface="Times New Roman"/>
            </a:endParaRPr>
          </a:p>
          <a:p>
            <a:endParaRPr lang="ru-RU" dirty="0"/>
          </a:p>
        </p:txBody>
      </p:sp>
      <p:pic>
        <p:nvPicPr>
          <p:cNvPr id="4098"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3501007"/>
            <a:ext cx="5256584" cy="32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326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310806" y="836712"/>
            <a:ext cx="6400800" cy="1800200"/>
          </a:xfrm>
        </p:spPr>
        <p:txBody>
          <a:bodyPr/>
          <a:lstStyle/>
          <a:p>
            <a:pPr indent="0" algn="ctr">
              <a:lnSpc>
                <a:spcPct val="115000"/>
              </a:lnSpc>
              <a:spcAft>
                <a:spcPts val="0"/>
              </a:spcAft>
              <a:buNone/>
            </a:pPr>
            <a:r>
              <a:rPr lang="uk-UA" sz="4000" b="1" dirty="0">
                <a:solidFill>
                  <a:schemeClr val="tx1"/>
                </a:solidFill>
                <a:latin typeface="Times New Roman"/>
                <a:ea typeface="Calibri"/>
                <a:cs typeface="Times New Roman"/>
              </a:rPr>
              <a:t>Робота з молоддю, що </a:t>
            </a:r>
            <a:r>
              <a:rPr lang="uk-UA" sz="4000" b="1" dirty="0" smtClean="0">
                <a:solidFill>
                  <a:schemeClr val="tx1"/>
                </a:solidFill>
                <a:latin typeface="Times New Roman"/>
                <a:ea typeface="Calibri"/>
                <a:cs typeface="Times New Roman"/>
              </a:rPr>
              <a:t>працює</a:t>
            </a:r>
            <a:endParaRPr lang="ru-RU" sz="3200" dirty="0">
              <a:solidFill>
                <a:schemeClr val="tx1"/>
              </a:solidFill>
              <a:latin typeface="Calibri"/>
              <a:ea typeface="Calibri"/>
              <a:cs typeface="Times New Roman"/>
            </a:endParaRPr>
          </a:p>
        </p:txBody>
      </p:sp>
      <p:pic>
        <p:nvPicPr>
          <p:cNvPr id="17410" name="Picture 2" descr="Де працює молодь? Настав час дізнатися | Українська правда _Житт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924944"/>
            <a:ext cx="6647165" cy="342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54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260648"/>
            <a:ext cx="8208912" cy="3816424"/>
          </a:xfrm>
        </p:spPr>
        <p:txBody>
          <a:bodyPr>
            <a:normAutofit/>
          </a:bodyPr>
          <a:lstStyle/>
          <a:p>
            <a:pPr marL="0" indent="228600" algn="just">
              <a:lnSpc>
                <a:spcPct val="115000"/>
              </a:lnSpc>
              <a:spcAft>
                <a:spcPts val="0"/>
              </a:spcAft>
              <a:buNone/>
            </a:pPr>
            <a:r>
              <a:rPr lang="uk-UA" sz="2000" dirty="0" smtClean="0">
                <a:solidFill>
                  <a:schemeClr val="tx1"/>
                </a:solidFill>
                <a:latin typeface="Times New Roman"/>
                <a:ea typeface="Calibri"/>
                <a:cs typeface="Times New Roman"/>
              </a:rPr>
              <a:t>Основною </a:t>
            </a:r>
            <a:r>
              <a:rPr lang="uk-UA" sz="2000" dirty="0">
                <a:solidFill>
                  <a:schemeClr val="tx1"/>
                </a:solidFill>
                <a:latin typeface="Times New Roman"/>
                <a:ea typeface="Calibri"/>
                <a:cs typeface="Times New Roman"/>
              </a:rPr>
              <a:t>причиною зменшення кількості молодих фахівців у закладах освіти є низький рівень заробітної плати, що в свою чергу впливає на престижність професії учителя чи викладача</a:t>
            </a:r>
            <a:r>
              <a:rPr lang="uk-UA" sz="2000" dirty="0" smtClean="0">
                <a:solidFill>
                  <a:schemeClr val="tx1"/>
                </a:solidFill>
                <a:latin typeface="Times New Roman"/>
                <a:ea typeface="Calibri"/>
                <a:cs typeface="Times New Roman"/>
              </a:rPr>
              <a:t>.</a:t>
            </a:r>
          </a:p>
          <a:p>
            <a:pPr marL="0" indent="228600" algn="just">
              <a:lnSpc>
                <a:spcPct val="115000"/>
              </a:lnSpc>
              <a:spcAft>
                <a:spcPts val="0"/>
              </a:spcAft>
              <a:buNone/>
            </a:pPr>
            <a:r>
              <a:rPr lang="uk-UA" sz="2000" dirty="0">
                <a:solidFill>
                  <a:schemeClr val="tx1"/>
                </a:solidFill>
                <a:latin typeface="Times New Roman"/>
                <a:ea typeface="Calibri"/>
                <a:cs typeface="Times New Roman"/>
              </a:rPr>
              <a:t>Питання оплати праці молоді, що працює, в тому числі молодих спеціалістів, є актуальним і знаходиться на постійному контролі профспілкових </a:t>
            </a:r>
            <a:r>
              <a:rPr lang="uk-UA" sz="2000" dirty="0" smtClean="0">
                <a:solidFill>
                  <a:schemeClr val="tx1"/>
                </a:solidFill>
                <a:latin typeface="Times New Roman"/>
                <a:ea typeface="Calibri"/>
                <a:cs typeface="Times New Roman"/>
              </a:rPr>
              <a:t>органів.</a:t>
            </a:r>
            <a:endParaRPr lang="uk-UA" sz="2000" dirty="0" smtClean="0">
              <a:solidFill>
                <a:schemeClr val="tx1"/>
              </a:solidFill>
              <a:latin typeface="Times New Roman"/>
              <a:ea typeface="Calibri"/>
              <a:cs typeface="Times New Roman"/>
            </a:endParaRPr>
          </a:p>
          <a:p>
            <a:pPr marL="0" lvl="0" indent="228600" algn="just">
              <a:lnSpc>
                <a:spcPct val="115000"/>
              </a:lnSpc>
              <a:spcBef>
                <a:spcPts val="0"/>
              </a:spcBef>
              <a:spcAft>
                <a:spcPts val="0"/>
              </a:spcAft>
              <a:buClrTx/>
              <a:buSzTx/>
              <a:buNone/>
            </a:pPr>
            <a:r>
              <a:rPr lang="uk-UA" sz="2000" dirty="0">
                <a:solidFill>
                  <a:prstClr val="black"/>
                </a:solidFill>
                <a:latin typeface="Times New Roman"/>
                <a:ea typeface="Calibri"/>
                <a:cs typeface="Times New Roman"/>
              </a:rPr>
              <a:t>За наданою інформацією, лише в окремих територіальних громадах та закладах освіти </a:t>
            </a:r>
            <a:r>
              <a:rPr lang="uk-UA" sz="2000" dirty="0" smtClean="0">
                <a:solidFill>
                  <a:prstClr val="black"/>
                </a:solidFill>
                <a:latin typeface="Times New Roman"/>
                <a:ea typeface="Calibri"/>
                <a:cs typeface="Times New Roman"/>
              </a:rPr>
              <a:t>молодим фахівцям встановлюються </a:t>
            </a:r>
            <a:r>
              <a:rPr lang="uk-UA" sz="2000" dirty="0">
                <a:solidFill>
                  <a:prstClr val="black"/>
                </a:solidFill>
                <a:latin typeface="Times New Roman"/>
                <a:ea typeface="Calibri"/>
                <a:cs typeface="Times New Roman"/>
              </a:rPr>
              <a:t>додаткові чи в більшому розмірі доплати та надбавки в порівнянні з іншими працівниками</a:t>
            </a:r>
            <a:r>
              <a:rPr lang="uk-UA" sz="2400" dirty="0">
                <a:solidFill>
                  <a:prstClr val="black"/>
                </a:solidFill>
                <a:latin typeface="Times New Roman"/>
                <a:ea typeface="Calibri"/>
                <a:cs typeface="Times New Roman"/>
              </a:rPr>
              <a:t>.</a:t>
            </a:r>
            <a:endParaRPr lang="ru-RU" sz="2400" dirty="0">
              <a:solidFill>
                <a:prstClr val="black"/>
              </a:solidFill>
              <a:latin typeface="Calibri"/>
              <a:ea typeface="Calibri"/>
              <a:cs typeface="Times New Roman"/>
            </a:endParaRPr>
          </a:p>
          <a:p>
            <a:pPr indent="0" algn="just">
              <a:lnSpc>
                <a:spcPct val="115000"/>
              </a:lnSpc>
              <a:spcAft>
                <a:spcPts val="0"/>
              </a:spcAft>
              <a:buNone/>
            </a:pPr>
            <a:endParaRPr lang="uk-UA" sz="2400" dirty="0">
              <a:solidFill>
                <a:schemeClr val="tx1"/>
              </a:solidFill>
              <a:latin typeface="Times New Roman"/>
              <a:ea typeface="Calibri"/>
              <a:cs typeface="Times New Roman"/>
            </a:endParaRPr>
          </a:p>
          <a:p>
            <a:pPr indent="0" algn="just">
              <a:lnSpc>
                <a:spcPct val="115000"/>
              </a:lnSpc>
              <a:spcAft>
                <a:spcPts val="0"/>
              </a:spcAft>
              <a:buNone/>
            </a:pPr>
            <a:endParaRPr lang="uk-UA" sz="2400" dirty="0" smtClean="0">
              <a:solidFill>
                <a:schemeClr val="tx1"/>
              </a:solidFill>
              <a:latin typeface="Times New Roman"/>
              <a:ea typeface="Calibri"/>
              <a:cs typeface="Times New Roman"/>
            </a:endParaRPr>
          </a:p>
          <a:p>
            <a:pPr indent="0" algn="just">
              <a:lnSpc>
                <a:spcPct val="115000"/>
              </a:lnSpc>
              <a:spcAft>
                <a:spcPts val="0"/>
              </a:spcAft>
              <a:buNone/>
            </a:pPr>
            <a:endParaRPr lang="ru-RU" sz="1800" dirty="0">
              <a:solidFill>
                <a:schemeClr val="tx1"/>
              </a:solidFill>
              <a:latin typeface="Calibri"/>
              <a:ea typeface="Calibri"/>
              <a:cs typeface="Times New Roman"/>
            </a:endParaRPr>
          </a:p>
          <a:p>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039" y="3501008"/>
            <a:ext cx="4152185" cy="314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061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80980" y="1124744"/>
            <a:ext cx="8208912" cy="3474720"/>
          </a:xfrm>
        </p:spPr>
        <p:txBody>
          <a:bodyPr/>
          <a:lstStyle/>
          <a:p>
            <a:pPr indent="0" algn="just">
              <a:lnSpc>
                <a:spcPct val="115000"/>
              </a:lnSpc>
              <a:spcAft>
                <a:spcPts val="0"/>
              </a:spcAft>
              <a:buNone/>
            </a:pPr>
            <a:r>
              <a:rPr lang="uk-UA" sz="2400" dirty="0">
                <a:solidFill>
                  <a:schemeClr val="tx1"/>
                </a:solidFill>
                <a:latin typeface="Times New Roman"/>
                <a:ea typeface="Calibri"/>
                <a:cs typeface="Times New Roman"/>
              </a:rPr>
              <a:t>Згідно зі статистичними даними  Одеської ОО ППОНУ  станом на 01 січня 2022 року молоді до 35 років на профспілковому обліку перебувало 43538 осіб, </a:t>
            </a:r>
            <a:r>
              <a:rPr lang="uk-UA" sz="2400" b="1" dirty="0">
                <a:solidFill>
                  <a:schemeClr val="tx1"/>
                </a:solidFill>
                <a:latin typeface="Times New Roman"/>
                <a:ea typeface="Calibri"/>
                <a:cs typeface="Times New Roman"/>
              </a:rPr>
              <a:t>що складає 51,6 %</a:t>
            </a:r>
            <a:r>
              <a:rPr lang="uk-UA" sz="2400" dirty="0">
                <a:solidFill>
                  <a:schemeClr val="tx1"/>
                </a:solidFill>
                <a:latin typeface="Times New Roman"/>
                <a:ea typeface="Calibri"/>
                <a:cs typeface="Times New Roman"/>
              </a:rPr>
              <a:t> від загальної кількості спілчан, із них: </a:t>
            </a:r>
            <a:endParaRPr lang="uk-UA" sz="2400" dirty="0" smtClean="0">
              <a:solidFill>
                <a:schemeClr val="tx1"/>
              </a:solidFill>
              <a:latin typeface="Times New Roman"/>
              <a:ea typeface="Calibri"/>
              <a:cs typeface="Times New Roman"/>
            </a:endParaRPr>
          </a:p>
          <a:p>
            <a:pPr marL="571500" indent="-342900" algn="just">
              <a:lnSpc>
                <a:spcPct val="115000"/>
              </a:lnSpc>
              <a:spcAft>
                <a:spcPts val="0"/>
              </a:spcAft>
              <a:buFontTx/>
              <a:buChar char="-"/>
            </a:pPr>
            <a:r>
              <a:rPr lang="uk-UA" sz="2400" dirty="0">
                <a:solidFill>
                  <a:schemeClr val="tx1"/>
                </a:solidFill>
                <a:latin typeface="Times New Roman"/>
                <a:ea typeface="Calibri"/>
                <a:cs typeface="Times New Roman"/>
              </a:rPr>
              <a:t>м</a:t>
            </a:r>
            <a:r>
              <a:rPr lang="uk-UA" sz="2400" dirty="0" smtClean="0">
                <a:solidFill>
                  <a:schemeClr val="tx1"/>
                </a:solidFill>
                <a:latin typeface="Times New Roman"/>
                <a:ea typeface="Calibri"/>
                <a:cs typeface="Times New Roman"/>
              </a:rPr>
              <a:t>олодих працівників </a:t>
            </a:r>
            <a:r>
              <a:rPr lang="uk-UA" sz="2400" dirty="0">
                <a:solidFill>
                  <a:schemeClr val="tx1"/>
                </a:solidFill>
                <a:latin typeface="Times New Roman"/>
                <a:ea typeface="Calibri"/>
                <a:cs typeface="Times New Roman"/>
              </a:rPr>
              <a:t>- 8485, </a:t>
            </a:r>
            <a:endParaRPr lang="uk-UA" sz="2400" dirty="0" smtClean="0">
              <a:solidFill>
                <a:schemeClr val="tx1"/>
              </a:solidFill>
              <a:latin typeface="Times New Roman"/>
              <a:ea typeface="Calibri"/>
              <a:cs typeface="Times New Roman"/>
            </a:endParaRPr>
          </a:p>
          <a:p>
            <a:pPr marL="571500" indent="-342900" algn="just">
              <a:lnSpc>
                <a:spcPct val="115000"/>
              </a:lnSpc>
              <a:spcAft>
                <a:spcPts val="0"/>
              </a:spcAft>
              <a:buFontTx/>
              <a:buChar char="-"/>
            </a:pPr>
            <a:r>
              <a:rPr lang="uk-UA" sz="2400" dirty="0">
                <a:solidFill>
                  <a:schemeClr val="tx1"/>
                </a:solidFill>
                <a:latin typeface="Times New Roman"/>
                <a:ea typeface="Calibri"/>
                <a:cs typeface="Times New Roman"/>
              </a:rPr>
              <a:t>с</a:t>
            </a:r>
            <a:r>
              <a:rPr lang="uk-UA" sz="2400" dirty="0" smtClean="0">
                <a:solidFill>
                  <a:schemeClr val="tx1"/>
                </a:solidFill>
                <a:latin typeface="Times New Roman"/>
                <a:ea typeface="Calibri"/>
                <a:cs typeface="Times New Roman"/>
              </a:rPr>
              <a:t>тудентів – 32682,</a:t>
            </a:r>
          </a:p>
          <a:p>
            <a:pPr marL="571500" indent="-342900" algn="just">
              <a:lnSpc>
                <a:spcPct val="115000"/>
              </a:lnSpc>
              <a:spcAft>
                <a:spcPts val="0"/>
              </a:spcAft>
              <a:buFontTx/>
              <a:buChar char="-"/>
            </a:pPr>
            <a:r>
              <a:rPr lang="uk-UA" sz="2400" dirty="0" smtClean="0">
                <a:solidFill>
                  <a:schemeClr val="tx1"/>
                </a:solidFill>
                <a:latin typeface="Times New Roman"/>
                <a:ea typeface="Calibri"/>
                <a:cs typeface="Times New Roman"/>
              </a:rPr>
              <a:t> учнів - 2371.</a:t>
            </a:r>
            <a:endParaRPr lang="ru-RU" sz="1800" dirty="0">
              <a:solidFill>
                <a:schemeClr val="tx1"/>
              </a:solidFill>
              <a:latin typeface="Calibri"/>
              <a:ea typeface="Calibri"/>
              <a:cs typeface="Times New Roman"/>
            </a:endParaRPr>
          </a:p>
          <a:p>
            <a:endParaRPr lang="ru-RU" dirty="0"/>
          </a:p>
        </p:txBody>
      </p:sp>
      <p:sp>
        <p:nvSpPr>
          <p:cNvPr id="4" name="Прямоугольник 3"/>
          <p:cNvSpPr/>
          <p:nvPr/>
        </p:nvSpPr>
        <p:spPr>
          <a:xfrm>
            <a:off x="611560" y="4509120"/>
            <a:ext cx="8208912" cy="1791260"/>
          </a:xfrm>
          <a:prstGeom prst="rect">
            <a:avLst/>
          </a:prstGeom>
        </p:spPr>
        <p:txBody>
          <a:bodyPr wrap="square">
            <a:spAutoFit/>
          </a:bodyPr>
          <a:lstStyle/>
          <a:p>
            <a:pPr indent="450215" algn="just">
              <a:lnSpc>
                <a:spcPct val="115000"/>
              </a:lnSpc>
              <a:spcAft>
                <a:spcPts val="0"/>
              </a:spcAft>
            </a:pPr>
            <a:r>
              <a:rPr lang="uk-UA" sz="2400" dirty="0" smtClean="0">
                <a:effectLst/>
                <a:latin typeface="Times New Roman"/>
                <a:ea typeface="Calibri"/>
                <a:cs typeface="Times New Roman"/>
              </a:rPr>
              <a:t>За частково наданою інформацією голів підвідомчих організацій молодих педагогів зі стажем роботи до трьох років працює у закладах освіти </a:t>
            </a:r>
            <a:r>
              <a:rPr lang="uk-UA" sz="2400" b="1" dirty="0" smtClean="0">
                <a:effectLst/>
                <a:latin typeface="Times New Roman"/>
                <a:ea typeface="Calibri"/>
                <a:cs typeface="Times New Roman"/>
              </a:rPr>
              <a:t>357 осіб</a:t>
            </a:r>
            <a:r>
              <a:rPr lang="uk-UA" sz="2400" dirty="0" smtClean="0">
                <a:effectLst/>
                <a:latin typeface="Times New Roman"/>
                <a:ea typeface="Calibri"/>
                <a:cs typeface="Times New Roman"/>
              </a:rPr>
              <a:t>, молодих учених - </a:t>
            </a:r>
            <a:r>
              <a:rPr lang="uk-UA" sz="2400" b="1" dirty="0" smtClean="0">
                <a:effectLst/>
                <a:latin typeface="Times New Roman"/>
                <a:ea typeface="Calibri"/>
                <a:cs typeface="Times New Roman"/>
              </a:rPr>
              <a:t>173 особи</a:t>
            </a:r>
            <a:r>
              <a:rPr lang="uk-UA" sz="2400" dirty="0" smtClean="0">
                <a:effectLst/>
                <a:latin typeface="Times New Roman"/>
                <a:ea typeface="Calibri"/>
                <a:cs typeface="Times New Roman"/>
              </a:rPr>
              <a:t>.</a:t>
            </a:r>
            <a:endParaRPr lang="ru-RU" dirty="0">
              <a:effectLst/>
              <a:latin typeface="Calibri"/>
              <a:ea typeface="Calibri"/>
              <a:cs typeface="Times New Roman"/>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8640"/>
            <a:ext cx="5138737"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793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260648"/>
            <a:ext cx="8640960" cy="6264696"/>
          </a:xfrm>
        </p:spPr>
        <p:txBody>
          <a:bodyPr>
            <a:normAutofit fontScale="92500"/>
          </a:bodyPr>
          <a:lstStyle/>
          <a:p>
            <a:pPr marL="88900" indent="627063" algn="just">
              <a:lnSpc>
                <a:spcPct val="115000"/>
              </a:lnSpc>
              <a:spcAft>
                <a:spcPts val="0"/>
              </a:spcAft>
            </a:pPr>
            <a:r>
              <a:rPr lang="uk-UA" sz="2400" dirty="0">
                <a:solidFill>
                  <a:schemeClr val="tx1"/>
                </a:solidFill>
                <a:latin typeface="Times New Roman"/>
                <a:ea typeface="Calibri"/>
                <a:cs typeface="Times New Roman"/>
              </a:rPr>
              <a:t>Встановлення тарифних розрядів та доплат відбувається вчасно та згідно з чинним законодавством. </a:t>
            </a:r>
            <a:r>
              <a:rPr lang="uk-UA" sz="2400" dirty="0" smtClean="0">
                <a:solidFill>
                  <a:schemeClr val="tx1"/>
                </a:solidFill>
                <a:latin typeface="Times New Roman"/>
                <a:ea typeface="Calibri"/>
                <a:cs typeface="Times New Roman"/>
              </a:rPr>
              <a:t>Так, наприклад, у </a:t>
            </a:r>
            <a:r>
              <a:rPr lang="uk-UA" sz="2400" dirty="0">
                <a:solidFill>
                  <a:schemeClr val="tx1"/>
                </a:solidFill>
                <a:latin typeface="Times New Roman"/>
                <a:ea typeface="Calibri"/>
                <a:cs typeface="Times New Roman"/>
              </a:rPr>
              <a:t>закладах вищої освіти розмір доплати  за науковий ступінь складає </a:t>
            </a:r>
            <a:r>
              <a:rPr lang="uk-UA" sz="2400" b="1" dirty="0">
                <a:solidFill>
                  <a:schemeClr val="tx1"/>
                </a:solidFill>
                <a:latin typeface="Times New Roman"/>
                <a:ea typeface="Calibri"/>
                <a:cs typeface="Times New Roman"/>
              </a:rPr>
              <a:t>15%,</a:t>
            </a:r>
            <a:r>
              <a:rPr lang="uk-UA" sz="2400" dirty="0">
                <a:solidFill>
                  <a:schemeClr val="tx1"/>
                </a:solidFill>
                <a:latin typeface="Times New Roman"/>
                <a:ea typeface="Calibri"/>
                <a:cs typeface="Times New Roman"/>
              </a:rPr>
              <a:t> за вчене звання доцента </a:t>
            </a:r>
            <a:r>
              <a:rPr lang="uk-UA" sz="2400" b="1" i="1" u="sng" dirty="0">
                <a:solidFill>
                  <a:schemeClr val="tx1"/>
                </a:solidFill>
                <a:latin typeface="Times New Roman"/>
                <a:ea typeface="Calibri"/>
                <a:cs typeface="Times New Roman"/>
              </a:rPr>
              <a:t>– 25 %, </a:t>
            </a:r>
            <a:r>
              <a:rPr lang="uk-UA" sz="2400" dirty="0">
                <a:solidFill>
                  <a:schemeClr val="tx1"/>
                </a:solidFill>
                <a:latin typeface="Times New Roman"/>
                <a:ea typeface="Calibri"/>
                <a:cs typeface="Times New Roman"/>
              </a:rPr>
              <a:t>вчене звання професора</a:t>
            </a:r>
            <a:r>
              <a:rPr lang="uk-UA" sz="2400" b="1" i="1" u="sng" dirty="0">
                <a:solidFill>
                  <a:schemeClr val="tx1"/>
                </a:solidFill>
                <a:latin typeface="Times New Roman"/>
                <a:ea typeface="Calibri"/>
                <a:cs typeface="Times New Roman"/>
              </a:rPr>
              <a:t> – 33 %</a:t>
            </a:r>
            <a:r>
              <a:rPr lang="uk-UA" sz="2400" dirty="0">
                <a:solidFill>
                  <a:schemeClr val="tx1"/>
                </a:solidFill>
                <a:latin typeface="Times New Roman"/>
                <a:ea typeface="Calibri"/>
                <a:cs typeface="Times New Roman"/>
              </a:rPr>
              <a:t>. </a:t>
            </a:r>
            <a:endParaRPr lang="ru-RU" sz="1800" dirty="0">
              <a:solidFill>
                <a:schemeClr val="tx1"/>
              </a:solidFill>
              <a:latin typeface="Calibri"/>
              <a:ea typeface="Calibri"/>
              <a:cs typeface="Times New Roman"/>
            </a:endParaRPr>
          </a:p>
          <a:p>
            <a:pPr marL="88900" indent="627063" algn="just">
              <a:lnSpc>
                <a:spcPct val="115000"/>
              </a:lnSpc>
              <a:spcAft>
                <a:spcPts val="0"/>
              </a:spcAft>
            </a:pPr>
            <a:r>
              <a:rPr lang="uk-UA" sz="2400" dirty="0">
                <a:solidFill>
                  <a:schemeClr val="tx1"/>
                </a:solidFill>
                <a:latin typeface="Times New Roman"/>
                <a:ea typeface="Calibri"/>
                <a:cs typeface="Times New Roman"/>
              </a:rPr>
              <a:t>Виплата надбавки за престижність педагогічної праці виплачується молодим спеціалістам, як і іншими категоріями педагогічних працівників від </a:t>
            </a:r>
            <a:r>
              <a:rPr lang="uk-UA" sz="2400" b="1" dirty="0">
                <a:solidFill>
                  <a:schemeClr val="tx1"/>
                </a:solidFill>
                <a:latin typeface="Times New Roman"/>
                <a:ea typeface="Calibri"/>
                <a:cs typeface="Times New Roman"/>
              </a:rPr>
              <a:t>5 до 30%. </a:t>
            </a:r>
            <a:r>
              <a:rPr lang="uk-UA" sz="2400" dirty="0">
                <a:solidFill>
                  <a:schemeClr val="tx1"/>
                </a:solidFill>
                <a:latin typeface="Times New Roman"/>
                <a:ea typeface="Calibri"/>
                <a:cs typeface="Times New Roman"/>
              </a:rPr>
              <a:t>Лише в Маяківській територіальній громаді </a:t>
            </a:r>
            <a:r>
              <a:rPr lang="uk-UA" sz="2400" b="1" dirty="0">
                <a:solidFill>
                  <a:schemeClr val="tx1"/>
                </a:solidFill>
                <a:latin typeface="Times New Roman"/>
                <a:ea typeface="Calibri"/>
                <a:cs typeface="Times New Roman"/>
              </a:rPr>
              <a:t>молодим спеціалістам</a:t>
            </a:r>
            <a:r>
              <a:rPr lang="uk-UA" sz="2400" dirty="0">
                <a:solidFill>
                  <a:schemeClr val="tx1"/>
                </a:solidFill>
                <a:latin typeface="Times New Roman"/>
                <a:ea typeface="Calibri"/>
                <a:cs typeface="Times New Roman"/>
              </a:rPr>
              <a:t> </a:t>
            </a:r>
            <a:r>
              <a:rPr lang="uk-UA" sz="2400" b="1" dirty="0">
                <a:solidFill>
                  <a:schemeClr val="tx1"/>
                </a:solidFill>
                <a:latin typeface="Times New Roman"/>
                <a:ea typeface="Calibri"/>
                <a:cs typeface="Times New Roman"/>
              </a:rPr>
              <a:t>закладів дошкільної освіти</a:t>
            </a:r>
            <a:r>
              <a:rPr lang="uk-UA" sz="2400" dirty="0">
                <a:solidFill>
                  <a:schemeClr val="tx1"/>
                </a:solidFill>
                <a:latin typeface="Times New Roman"/>
                <a:ea typeface="Calibri"/>
                <a:cs typeface="Times New Roman"/>
              </a:rPr>
              <a:t> встановлено надбавку за престижність педагогічної праці у розмірі 30 %, коли у решти педагогів надбавка складає 20%.</a:t>
            </a:r>
            <a:endParaRPr lang="ru-RU" sz="1800" dirty="0">
              <a:solidFill>
                <a:schemeClr val="tx1"/>
              </a:solidFill>
              <a:latin typeface="Calibri"/>
              <a:ea typeface="Calibri"/>
              <a:cs typeface="Times New Roman"/>
            </a:endParaRPr>
          </a:p>
          <a:p>
            <a:pPr marL="88900" indent="627063" algn="just">
              <a:lnSpc>
                <a:spcPct val="115000"/>
              </a:lnSpc>
              <a:spcAft>
                <a:spcPts val="1000"/>
              </a:spcAft>
            </a:pPr>
            <a:r>
              <a:rPr lang="uk-UA" sz="2400" dirty="0">
                <a:solidFill>
                  <a:schemeClr val="tx1"/>
                </a:solidFill>
                <a:latin typeface="Times New Roman"/>
                <a:ea typeface="Calibri"/>
                <a:cs typeface="Times New Roman"/>
              </a:rPr>
              <a:t>  Застосовується матеріальне і моральне стимулювання якісної праці, яке складає </a:t>
            </a:r>
            <a:r>
              <a:rPr lang="uk-UA" sz="2400" b="1" u="sng" dirty="0">
                <a:solidFill>
                  <a:schemeClr val="tx1"/>
                </a:solidFill>
                <a:latin typeface="Times New Roman"/>
                <a:ea typeface="Calibri"/>
                <a:cs typeface="Times New Roman"/>
              </a:rPr>
              <a:t>від 15 до 50% </a:t>
            </a:r>
            <a:r>
              <a:rPr lang="uk-UA" sz="2400" dirty="0">
                <a:solidFill>
                  <a:schemeClr val="tx1"/>
                </a:solidFill>
                <a:latin typeface="Times New Roman"/>
                <a:ea typeface="Calibri"/>
                <a:cs typeface="Times New Roman"/>
              </a:rPr>
              <a:t>, надбавки (за складність, напруженість, за високі досягнення у праці, за виконання особливо важливої роботи)</a:t>
            </a:r>
            <a:r>
              <a:rPr lang="uk-UA" sz="2400" b="1" i="1" u="sng" dirty="0">
                <a:solidFill>
                  <a:schemeClr val="tx1"/>
                </a:solidFill>
                <a:latin typeface="Times New Roman"/>
                <a:ea typeface="Calibri"/>
                <a:cs typeface="Times New Roman"/>
              </a:rPr>
              <a:t>– до 50</a:t>
            </a:r>
            <a:r>
              <a:rPr lang="uk-UA" sz="2400" b="1" i="1" u="sng" dirty="0" smtClean="0">
                <a:solidFill>
                  <a:schemeClr val="tx1"/>
                </a:solidFill>
                <a:latin typeface="Times New Roman"/>
                <a:ea typeface="Calibri"/>
                <a:cs typeface="Times New Roman"/>
              </a:rPr>
              <a:t>%</a:t>
            </a:r>
            <a:r>
              <a:rPr lang="uk-UA" sz="2400" dirty="0" smtClean="0">
                <a:solidFill>
                  <a:schemeClr val="tx1"/>
                </a:solidFill>
                <a:latin typeface="Times New Roman"/>
                <a:ea typeface="Calibri"/>
                <a:cs typeface="Times New Roman"/>
              </a:rPr>
              <a:t>.</a:t>
            </a:r>
            <a:endParaRPr lang="ru-RU" sz="1800" dirty="0">
              <a:solidFill>
                <a:schemeClr val="tx1"/>
              </a:solidFill>
              <a:latin typeface="Calibri"/>
              <a:ea typeface="Calibri"/>
              <a:cs typeface="Times New Roman"/>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5445224"/>
            <a:ext cx="1618100" cy="134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607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04664"/>
            <a:ext cx="8568952" cy="6264696"/>
          </a:xfrm>
        </p:spPr>
        <p:txBody>
          <a:bodyPr>
            <a:normAutofit lnSpcReduction="10000"/>
          </a:bodyPr>
          <a:lstStyle/>
          <a:p>
            <a:pPr indent="450215" algn="just">
              <a:spcAft>
                <a:spcPts val="0"/>
              </a:spcAft>
            </a:pPr>
            <a:r>
              <a:rPr lang="uk-UA" sz="2400" dirty="0">
                <a:solidFill>
                  <a:schemeClr val="tx1"/>
                </a:solidFill>
                <a:latin typeface="Times New Roman"/>
                <a:ea typeface="Calibri"/>
              </a:rPr>
              <a:t>У  закладах вищої освіти, які надали </a:t>
            </a:r>
            <a:r>
              <a:rPr lang="uk-UA" sz="2400" dirty="0" smtClean="0">
                <a:solidFill>
                  <a:schemeClr val="tx1"/>
                </a:solidFill>
                <a:latin typeface="Times New Roman"/>
                <a:ea typeface="Calibri"/>
              </a:rPr>
              <a:t>інформацію, </a:t>
            </a:r>
            <a:r>
              <a:rPr lang="uk-UA" sz="2400" dirty="0">
                <a:solidFill>
                  <a:schemeClr val="tx1"/>
                </a:solidFill>
                <a:latin typeface="Times New Roman"/>
                <a:ea typeface="Calibri"/>
              </a:rPr>
              <a:t>не застосовується матеріальне заохочення педагогічних та науково-педагогічних працівників, студенти яких стали переможцями студентських олімпіад, конкурсів, турнірів різних рівнів; </a:t>
            </a:r>
            <a:r>
              <a:rPr lang="uk-UA" sz="2400" dirty="0" smtClean="0">
                <a:solidFill>
                  <a:schemeClr val="tx1"/>
                </a:solidFill>
                <a:latin typeface="Times New Roman"/>
                <a:ea typeface="Calibri"/>
              </a:rPr>
              <a:t>за </a:t>
            </a:r>
            <a:r>
              <a:rPr lang="uk-UA" sz="2400" dirty="0">
                <a:solidFill>
                  <a:schemeClr val="tx1"/>
                </a:solidFill>
                <a:latin typeface="Times New Roman"/>
                <a:ea typeface="Calibri"/>
              </a:rPr>
              <a:t>спортивні досягнення та відсутнє забезпечення матеріального стимулювання переможців конкурсів професійної майстерності, наукових та творчих робіт.</a:t>
            </a:r>
            <a:endParaRPr lang="ru-RU" dirty="0">
              <a:solidFill>
                <a:schemeClr val="tx1"/>
              </a:solidFill>
            </a:endParaRPr>
          </a:p>
          <a:p>
            <a:pPr marL="457200" lvl="0" indent="0" algn="just">
              <a:lnSpc>
                <a:spcPct val="115000"/>
              </a:lnSpc>
              <a:spcAft>
                <a:spcPts val="0"/>
              </a:spcAft>
              <a:buClr>
                <a:srgbClr val="F14124">
                  <a:lumMod val="75000"/>
                </a:srgbClr>
              </a:buClr>
              <a:buNone/>
            </a:pPr>
            <a:r>
              <a:rPr lang="uk-UA" sz="2400" dirty="0">
                <a:solidFill>
                  <a:schemeClr val="tx1"/>
                </a:solidFill>
                <a:latin typeface="Times New Roman"/>
                <a:ea typeface="Calibri"/>
                <a:cs typeface="Times New Roman"/>
              </a:rPr>
              <a:t>Водночас інша ситуація в територіальних </a:t>
            </a:r>
            <a:r>
              <a:rPr lang="uk-UA" sz="2400" dirty="0" smtClean="0">
                <a:solidFill>
                  <a:schemeClr val="tx1"/>
                </a:solidFill>
                <a:latin typeface="Times New Roman"/>
                <a:ea typeface="Calibri"/>
                <a:cs typeface="Times New Roman"/>
              </a:rPr>
              <a:t>організаціях.</a:t>
            </a:r>
            <a:endParaRPr lang="ru-RU" sz="2400" dirty="0">
              <a:solidFill>
                <a:schemeClr val="tx1"/>
              </a:solidFill>
              <a:latin typeface="Calibri"/>
              <a:ea typeface="Calibri"/>
              <a:cs typeface="Times New Roman"/>
            </a:endParaRPr>
          </a:p>
          <a:p>
            <a:pPr lvl="0" indent="450215" algn="just">
              <a:lnSpc>
                <a:spcPct val="115000"/>
              </a:lnSpc>
              <a:spcAft>
                <a:spcPts val="0"/>
              </a:spcAft>
              <a:buClr>
                <a:srgbClr val="F14124">
                  <a:lumMod val="75000"/>
                </a:srgbClr>
              </a:buClr>
            </a:pPr>
            <a:r>
              <a:rPr lang="uk-UA" sz="2400" b="1" dirty="0">
                <a:solidFill>
                  <a:schemeClr val="tx1"/>
                </a:solidFill>
                <a:latin typeface="Times New Roman"/>
                <a:ea typeface="Calibri"/>
                <a:cs typeface="Times New Roman"/>
              </a:rPr>
              <a:t>У  Куяльницькій ТГ</a:t>
            </a:r>
            <a:r>
              <a:rPr lang="uk-UA" sz="2400" dirty="0">
                <a:solidFill>
                  <a:schemeClr val="tx1"/>
                </a:solidFill>
                <a:latin typeface="Times New Roman"/>
                <a:ea typeface="Calibri"/>
                <a:cs typeface="Times New Roman"/>
              </a:rPr>
              <a:t> матеріальне стимулювання переможців конкурсів «Учитель року», «Класний керівник», «Педагогічна надія Одещини», матеріальне заохочення педагогічних працівників, учні яких стали переможцями учнівських олімпіад, конкурсів, турнірів різних рівнів відбувається виплатою грошової премії по програмі «</a:t>
            </a:r>
            <a:r>
              <a:rPr lang="uk-UA" sz="2400" b="1" dirty="0">
                <a:solidFill>
                  <a:schemeClr val="tx1"/>
                </a:solidFill>
                <a:latin typeface="Times New Roman"/>
                <a:ea typeface="Calibri"/>
                <a:cs typeface="Times New Roman"/>
              </a:rPr>
              <a:t>Творчий вчитель</a:t>
            </a:r>
            <a:r>
              <a:rPr lang="uk-UA" sz="2400" dirty="0">
                <a:solidFill>
                  <a:schemeClr val="tx1"/>
                </a:solidFill>
                <a:latin typeface="Times New Roman"/>
                <a:ea typeface="Calibri"/>
                <a:cs typeface="Times New Roman"/>
              </a:rPr>
              <a:t>».</a:t>
            </a:r>
            <a:endParaRPr lang="ru-RU" sz="2400" dirty="0">
              <a:solidFill>
                <a:schemeClr val="tx1"/>
              </a:solidFill>
              <a:latin typeface="Calibri"/>
              <a:ea typeface="Calibri"/>
              <a:cs typeface="Times New Roman"/>
            </a:endParaRPr>
          </a:p>
          <a:p>
            <a:endParaRPr lang="ru-RU" dirty="0"/>
          </a:p>
        </p:txBody>
      </p:sp>
    </p:spTree>
    <p:extLst>
      <p:ext uri="{BB962C8B-B14F-4D97-AF65-F5344CB8AC3E}">
        <p14:creationId xmlns:p14="http://schemas.microsoft.com/office/powerpoint/2010/main" val="9424519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476672"/>
            <a:ext cx="8496944" cy="5289768"/>
          </a:xfrm>
        </p:spPr>
        <p:txBody>
          <a:bodyPr>
            <a:normAutofit fontScale="92500" lnSpcReduction="10000"/>
          </a:bodyPr>
          <a:lstStyle/>
          <a:p>
            <a:pPr indent="450215" algn="just">
              <a:lnSpc>
                <a:spcPct val="115000"/>
              </a:lnSpc>
              <a:spcAft>
                <a:spcPts val="0"/>
              </a:spcAft>
            </a:pPr>
            <a:r>
              <a:rPr lang="uk-UA" sz="2400" dirty="0">
                <a:solidFill>
                  <a:schemeClr val="tx1"/>
                </a:solidFill>
                <a:latin typeface="Times New Roman"/>
                <a:ea typeface="Calibri"/>
                <a:cs typeface="Times New Roman"/>
              </a:rPr>
              <a:t>У </a:t>
            </a:r>
            <a:r>
              <a:rPr lang="uk-UA" sz="2400" b="1" dirty="0" smtClean="0">
                <a:solidFill>
                  <a:schemeClr val="tx1"/>
                </a:solidFill>
                <a:latin typeface="Times New Roman"/>
                <a:ea typeface="Calibri"/>
                <a:cs typeface="Times New Roman"/>
              </a:rPr>
              <a:t>Білгород-Дністровській </a:t>
            </a:r>
            <a:r>
              <a:rPr lang="uk-UA" sz="2400" b="1" dirty="0">
                <a:solidFill>
                  <a:schemeClr val="tx1"/>
                </a:solidFill>
                <a:latin typeface="Times New Roman"/>
                <a:ea typeface="Calibri"/>
                <a:cs typeface="Times New Roman"/>
              </a:rPr>
              <a:t>ТГ</a:t>
            </a:r>
            <a:r>
              <a:rPr lang="uk-UA" sz="2400" dirty="0">
                <a:solidFill>
                  <a:schemeClr val="tx1"/>
                </a:solidFill>
                <a:latin typeface="Times New Roman"/>
                <a:ea typeface="Calibri"/>
                <a:cs typeface="Times New Roman"/>
              </a:rPr>
              <a:t> матеріальне стимулювання переможців конкурсів «Учитель року», «Педагогічна надія Одещини» забезпечене за рахунок коштів  комітету Білгород-Дністровської міської організації Профспілки в розмірі 2000 грн.; заохочення членів Профспілки, учні яких отримали 200 балів на </a:t>
            </a:r>
            <a:r>
              <a:rPr lang="uk-UA" sz="2400" dirty="0" smtClean="0">
                <a:solidFill>
                  <a:schemeClr val="tx1"/>
                </a:solidFill>
                <a:latin typeface="Times New Roman"/>
                <a:ea typeface="Calibri"/>
                <a:cs typeface="Times New Roman"/>
              </a:rPr>
              <a:t>ЗНО, </a:t>
            </a:r>
            <a:r>
              <a:rPr lang="uk-UA" sz="2400" dirty="0">
                <a:solidFill>
                  <a:schemeClr val="tx1"/>
                </a:solidFill>
                <a:latin typeface="Times New Roman"/>
                <a:ea typeface="Calibri"/>
                <a:cs typeface="Times New Roman"/>
              </a:rPr>
              <a:t>в розмірі 1000 грн.</a:t>
            </a:r>
            <a:endParaRPr lang="ru-RU" sz="1800" dirty="0">
              <a:solidFill>
                <a:schemeClr val="tx1"/>
              </a:solidFill>
              <a:latin typeface="Calibri"/>
              <a:ea typeface="Calibri"/>
              <a:cs typeface="Times New Roman"/>
            </a:endParaRPr>
          </a:p>
          <a:p>
            <a:pPr indent="450215" algn="just">
              <a:lnSpc>
                <a:spcPct val="115000"/>
              </a:lnSpc>
              <a:spcAft>
                <a:spcPts val="1000"/>
              </a:spcAft>
            </a:pPr>
            <a:r>
              <a:rPr lang="uk-UA" sz="2400" b="1" dirty="0">
                <a:solidFill>
                  <a:schemeClr val="tx1"/>
                </a:solidFill>
                <a:latin typeface="Times New Roman"/>
                <a:ea typeface="Calibri"/>
                <a:cs typeface="Times New Roman"/>
              </a:rPr>
              <a:t>В Южненській ТГ </a:t>
            </a:r>
            <a:r>
              <a:rPr lang="uk-UA" sz="2400" dirty="0">
                <a:solidFill>
                  <a:schemeClr val="tx1"/>
                </a:solidFill>
                <a:latin typeface="Times New Roman"/>
                <a:ea typeface="Calibri"/>
                <a:cs typeface="Times New Roman"/>
              </a:rPr>
              <a:t> - переможці конкурсів «Учитель року», «Класний керівник», «Педагогічна надія Одещини» нагороджуються почесними грамотами та премією; також педагогічні працівники, учні яких стали переможцями учнівських олімпіад, конкурсів, турнірів різних рівнів, нагороджуються почесними грамотами та премією; з міського бюджету виплачується надбавка за складність і напруженість  у роботі вихователям закладів дошкільної освіти </a:t>
            </a:r>
            <a:r>
              <a:rPr lang="uk-UA" sz="2400" dirty="0" smtClean="0">
                <a:solidFill>
                  <a:schemeClr val="tx1"/>
                </a:solidFill>
                <a:latin typeface="Times New Roman"/>
                <a:ea typeface="Calibri"/>
                <a:cs typeface="Times New Roman"/>
              </a:rPr>
              <a:t>в </a:t>
            </a:r>
            <a:r>
              <a:rPr lang="uk-UA" sz="2400" dirty="0">
                <a:solidFill>
                  <a:schemeClr val="tx1"/>
                </a:solidFill>
                <a:latin typeface="Times New Roman"/>
                <a:ea typeface="Calibri"/>
                <a:cs typeface="Times New Roman"/>
              </a:rPr>
              <a:t>розмірі 40%.</a:t>
            </a:r>
            <a:endParaRPr lang="ru-RU" sz="1800" dirty="0">
              <a:solidFill>
                <a:schemeClr val="tx1"/>
              </a:solidFill>
              <a:latin typeface="Calibri"/>
              <a:ea typeface="Calibri"/>
              <a:cs typeface="Times New Roman"/>
            </a:endParaRPr>
          </a:p>
          <a:p>
            <a:endParaRPr lang="ru-RU" dirty="0"/>
          </a:p>
        </p:txBody>
      </p:sp>
    </p:spTree>
    <p:extLst>
      <p:ext uri="{BB962C8B-B14F-4D97-AF65-F5344CB8AC3E}">
        <p14:creationId xmlns:p14="http://schemas.microsoft.com/office/powerpoint/2010/main" val="1356800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260648"/>
            <a:ext cx="8496944" cy="3474720"/>
          </a:xfrm>
        </p:spPr>
        <p:txBody>
          <a:bodyPr>
            <a:normAutofit lnSpcReduction="10000"/>
          </a:bodyPr>
          <a:lstStyle/>
          <a:p>
            <a:pPr indent="450215" algn="just">
              <a:lnSpc>
                <a:spcPct val="115000"/>
              </a:lnSpc>
              <a:spcAft>
                <a:spcPts val="0"/>
              </a:spcAft>
            </a:pPr>
            <a:r>
              <a:rPr lang="uk-UA" sz="2400" b="1" dirty="0">
                <a:solidFill>
                  <a:schemeClr val="tx1"/>
                </a:solidFill>
                <a:latin typeface="Times New Roman"/>
                <a:ea typeface="Calibri"/>
                <a:cs typeface="Times New Roman"/>
              </a:rPr>
              <a:t>Відпустки</a:t>
            </a:r>
            <a:r>
              <a:rPr lang="uk-UA" sz="2400" dirty="0">
                <a:solidFill>
                  <a:schemeClr val="tx1"/>
                </a:solidFill>
                <a:latin typeface="Times New Roman"/>
                <a:ea typeface="Calibri"/>
                <a:cs typeface="Times New Roman"/>
              </a:rPr>
              <a:t> </a:t>
            </a:r>
            <a:r>
              <a:rPr lang="uk-UA" sz="2400" b="1" dirty="0">
                <a:solidFill>
                  <a:schemeClr val="tx1"/>
                </a:solidFill>
                <a:latin typeface="Times New Roman"/>
                <a:ea typeface="Calibri"/>
                <a:cs typeface="Times New Roman"/>
              </a:rPr>
              <a:t>молодим спеціалістам  надаються відповідно до чинного </a:t>
            </a:r>
            <a:r>
              <a:rPr lang="uk-UA" sz="2400" b="1" dirty="0" smtClean="0">
                <a:solidFill>
                  <a:schemeClr val="tx1"/>
                </a:solidFill>
                <a:latin typeface="Times New Roman"/>
                <a:ea typeface="Calibri"/>
                <a:cs typeface="Times New Roman"/>
              </a:rPr>
              <a:t>законодавства та ЗУ  </a:t>
            </a:r>
            <a:r>
              <a:rPr lang="uk-UA" sz="2400" b="1" dirty="0">
                <a:solidFill>
                  <a:schemeClr val="tx1"/>
                </a:solidFill>
                <a:latin typeface="Times New Roman"/>
                <a:ea typeface="Calibri"/>
                <a:cs typeface="Times New Roman"/>
              </a:rPr>
              <a:t>«Про відпустки». </a:t>
            </a:r>
            <a:endParaRPr lang="ru-RU" sz="1800" dirty="0">
              <a:solidFill>
                <a:schemeClr val="tx1"/>
              </a:solidFill>
              <a:latin typeface="Calibri"/>
              <a:ea typeface="Calibri"/>
              <a:cs typeface="Times New Roman"/>
            </a:endParaRPr>
          </a:p>
          <a:p>
            <a:pPr indent="450215" algn="just">
              <a:lnSpc>
                <a:spcPct val="115000"/>
              </a:lnSpc>
              <a:spcAft>
                <a:spcPts val="0"/>
              </a:spcAft>
            </a:pPr>
            <a:r>
              <a:rPr lang="uk-UA" sz="2400" dirty="0">
                <a:solidFill>
                  <a:schemeClr val="tx1"/>
                </a:solidFill>
                <a:latin typeface="Times New Roman"/>
                <a:ea typeface="Times New Roman"/>
                <a:cs typeface="Times New Roman"/>
              </a:rPr>
              <a:t>В закладах вищої освіти  </a:t>
            </a:r>
            <a:r>
              <a:rPr lang="uk-UA" sz="2400" b="1" dirty="0">
                <a:solidFill>
                  <a:schemeClr val="tx1"/>
                </a:solidFill>
                <a:latin typeface="Times New Roman"/>
                <a:ea typeface="Times New Roman"/>
                <a:cs typeface="Times New Roman"/>
              </a:rPr>
              <a:t>надаються</a:t>
            </a:r>
            <a:r>
              <a:rPr lang="uk-UA" sz="2400" dirty="0">
                <a:solidFill>
                  <a:schemeClr val="tx1"/>
                </a:solidFill>
                <a:latin typeface="Times New Roman"/>
                <a:ea typeface="Times New Roman"/>
                <a:cs typeface="Times New Roman"/>
              </a:rPr>
              <a:t> </a:t>
            </a:r>
            <a:r>
              <a:rPr lang="uk-UA" sz="2400" dirty="0">
                <a:solidFill>
                  <a:schemeClr val="tx1"/>
                </a:solidFill>
                <a:latin typeface="Times New Roman"/>
                <a:ea typeface="Calibri"/>
                <a:cs typeface="Times New Roman"/>
              </a:rPr>
              <a:t>творчі відпустки для закінчення дисертацій на здобуття наукового ступеня доктора філософії і доктора наук, для написання підручника, а також монографії, довідника тощо із збереженням місця роботи (посади) та заробітної плати.</a:t>
            </a:r>
            <a:endParaRPr lang="ru-RU" sz="1800" dirty="0">
              <a:solidFill>
                <a:schemeClr val="tx1"/>
              </a:solidFill>
              <a:latin typeface="Calibri"/>
              <a:ea typeface="Calibri"/>
              <a:cs typeface="Times New Roman"/>
            </a:endParaRPr>
          </a:p>
          <a:p>
            <a:endParaRPr lang="ru-RU" dirty="0"/>
          </a:p>
        </p:txBody>
      </p:sp>
      <p:pic>
        <p:nvPicPr>
          <p:cNvPr id="19458" name="Picture 2" descr="Відпустки за минулі роки: використання, оплата та відповідальність за  порушення трудового законодавства | Дрогобицька Міська Рад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3573016"/>
            <a:ext cx="4680520" cy="312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654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332656"/>
            <a:ext cx="8712968" cy="6336704"/>
          </a:xfrm>
        </p:spPr>
        <p:txBody>
          <a:bodyPr>
            <a:normAutofit fontScale="92500" lnSpcReduction="10000"/>
          </a:bodyPr>
          <a:lstStyle/>
          <a:p>
            <a:pPr marL="0" indent="625475" algn="just">
              <a:lnSpc>
                <a:spcPct val="115000"/>
              </a:lnSpc>
              <a:spcAft>
                <a:spcPts val="0"/>
              </a:spcAft>
              <a:buNone/>
            </a:pPr>
            <a:r>
              <a:rPr lang="uk-UA" sz="2400" dirty="0">
                <a:solidFill>
                  <a:schemeClr val="tx1"/>
                </a:solidFill>
                <a:latin typeface="Times New Roman"/>
                <a:ea typeface="Calibri"/>
                <a:cs typeface="Times New Roman"/>
              </a:rPr>
              <a:t>В усіх закладах освіти </a:t>
            </a:r>
            <a:r>
              <a:rPr lang="uk-UA" sz="2400" b="1" dirty="0">
                <a:solidFill>
                  <a:schemeClr val="tx1"/>
                </a:solidFill>
                <a:latin typeface="Times New Roman"/>
                <a:ea typeface="Calibri"/>
                <a:cs typeface="Times New Roman"/>
              </a:rPr>
              <a:t>надається</a:t>
            </a:r>
            <a:r>
              <a:rPr lang="uk-UA" sz="2400" dirty="0">
                <a:solidFill>
                  <a:schemeClr val="tx1"/>
                </a:solidFill>
                <a:latin typeface="Times New Roman"/>
                <a:ea typeface="Calibri"/>
                <a:cs typeface="Times New Roman"/>
              </a:rPr>
              <a:t>:</a:t>
            </a:r>
            <a:endParaRPr lang="ru-RU" sz="1800" dirty="0">
              <a:solidFill>
                <a:schemeClr val="tx1"/>
              </a:solidFill>
              <a:latin typeface="Calibri"/>
              <a:ea typeface="Calibri"/>
              <a:cs typeface="Times New Roman"/>
            </a:endParaRPr>
          </a:p>
          <a:p>
            <a:pPr indent="0" algn="just">
              <a:spcAft>
                <a:spcPts val="0"/>
              </a:spcAft>
              <a:buNone/>
            </a:pPr>
            <a:r>
              <a:rPr lang="uk-UA" sz="2400" dirty="0">
                <a:solidFill>
                  <a:schemeClr val="tx1"/>
                </a:solidFill>
                <a:latin typeface="Times New Roman"/>
                <a:ea typeface="Times New Roman"/>
              </a:rPr>
              <a:t>-  щорічна основна відпустка повної тривалості особам, які працюють на умовах неповного робочого часу, в т</a:t>
            </a:r>
            <a:r>
              <a:rPr lang="uk-UA" sz="2400" dirty="0" smtClean="0">
                <a:solidFill>
                  <a:schemeClr val="tx1"/>
                </a:solidFill>
                <a:latin typeface="Times New Roman"/>
                <a:ea typeface="Times New Roman"/>
              </a:rPr>
              <a:t>. ч</a:t>
            </a:r>
            <a:r>
              <a:rPr lang="uk-UA" sz="2400" dirty="0">
                <a:solidFill>
                  <a:schemeClr val="tx1"/>
                </a:solidFill>
                <a:latin typeface="Times New Roman"/>
                <a:ea typeface="Times New Roman"/>
              </a:rPr>
              <a:t>. тим, хто перебував у відпустці по догляду за дитиною до досягнення нею трирічного віку;</a:t>
            </a:r>
            <a:endParaRPr lang="ru-RU" dirty="0">
              <a:solidFill>
                <a:schemeClr val="tx1"/>
              </a:solidFill>
            </a:endParaRPr>
          </a:p>
          <a:p>
            <a:pPr indent="0" algn="just">
              <a:spcAft>
                <a:spcPts val="0"/>
              </a:spcAft>
              <a:buNone/>
            </a:pPr>
            <a:r>
              <a:rPr lang="uk-UA" sz="2400" dirty="0">
                <a:solidFill>
                  <a:schemeClr val="tx1"/>
                </a:solidFill>
                <a:latin typeface="Times New Roman"/>
                <a:ea typeface="Calibri"/>
              </a:rPr>
              <a:t>-  </a:t>
            </a:r>
            <a:r>
              <a:rPr lang="uk-UA" sz="2400" dirty="0">
                <a:solidFill>
                  <a:schemeClr val="tx1"/>
                </a:solidFill>
                <a:latin typeface="Times New Roman"/>
                <a:ea typeface="Times New Roman"/>
              </a:rPr>
              <a:t>оплачувана відпустка жінкам за їх бажанням у зв’язку з вагітністю в зручний для них час перед відпусткою у зв’язку з вагітністю і пологами або після неї </a:t>
            </a:r>
            <a:r>
              <a:rPr lang="uk-UA" sz="2400" dirty="0">
                <a:solidFill>
                  <a:schemeClr val="tx1"/>
                </a:solidFill>
                <a:latin typeface="Times New Roman"/>
                <a:cs typeface="Times New Roman"/>
              </a:rPr>
              <a:t>з виплатою матеріальної допомоги на оздоровлення </a:t>
            </a:r>
            <a:r>
              <a:rPr lang="uk-UA" sz="2400" dirty="0">
                <a:solidFill>
                  <a:schemeClr val="tx1"/>
                </a:solidFill>
                <a:latin typeface="Times New Roman"/>
                <a:ea typeface="Times New Roman"/>
              </a:rPr>
              <a:t>(ст. 10 Закону України «Про відпустки»);</a:t>
            </a:r>
            <a:endParaRPr lang="ru-RU" dirty="0">
              <a:solidFill>
                <a:schemeClr val="tx1"/>
              </a:solidFill>
            </a:endParaRPr>
          </a:p>
          <a:p>
            <a:pPr indent="0" algn="just">
              <a:lnSpc>
                <a:spcPct val="115000"/>
              </a:lnSpc>
              <a:spcAft>
                <a:spcPts val="0"/>
              </a:spcAft>
              <a:buNone/>
            </a:pPr>
            <a:r>
              <a:rPr lang="uk-UA" sz="2400" dirty="0">
                <a:solidFill>
                  <a:schemeClr val="tx1"/>
                </a:solidFill>
                <a:latin typeface="Times New Roman"/>
                <a:ea typeface="Times New Roman"/>
                <a:cs typeface="Times New Roman"/>
              </a:rPr>
              <a:t>- </a:t>
            </a:r>
            <a:r>
              <a:rPr lang="uk-UA" sz="2400" dirty="0">
                <a:solidFill>
                  <a:schemeClr val="tx1"/>
                </a:solidFill>
                <a:latin typeface="Times New Roman"/>
                <a:ea typeface="Calibri"/>
                <a:cs typeface="Times New Roman"/>
              </a:rPr>
              <a:t>відпустка у зв'язку з навчанням у закладах вищої освіти, закладах післядипломної освіти та аспірантурі (ст.15 Закону України «Про відпустки»);</a:t>
            </a:r>
            <a:endParaRPr lang="ru-RU" sz="1800" dirty="0">
              <a:solidFill>
                <a:schemeClr val="tx1"/>
              </a:solidFill>
              <a:latin typeface="Calibri"/>
              <a:ea typeface="Calibri"/>
              <a:cs typeface="Times New Roman"/>
            </a:endParaRPr>
          </a:p>
          <a:p>
            <a:pPr indent="0" algn="just">
              <a:lnSpc>
                <a:spcPct val="115000"/>
              </a:lnSpc>
              <a:spcAft>
                <a:spcPts val="0"/>
              </a:spcAft>
              <a:buNone/>
            </a:pPr>
            <a:r>
              <a:rPr lang="uk-UA" sz="2400" dirty="0">
                <a:solidFill>
                  <a:schemeClr val="tx1"/>
                </a:solidFill>
                <a:latin typeface="Times New Roman"/>
                <a:ea typeface="Calibri"/>
                <a:cs typeface="Times New Roman"/>
              </a:rPr>
              <a:t>- оплачувана відпустка для підготовки та участі у всеукраїнських та міжнародних спортивних змаганнях;</a:t>
            </a:r>
            <a:endParaRPr lang="ru-RU" sz="1800" dirty="0">
              <a:solidFill>
                <a:schemeClr val="tx1"/>
              </a:solidFill>
              <a:latin typeface="Calibri"/>
              <a:ea typeface="Calibri"/>
              <a:cs typeface="Times New Roman"/>
            </a:endParaRPr>
          </a:p>
          <a:p>
            <a:pPr marL="44450" indent="492125" algn="just">
              <a:lnSpc>
                <a:spcPct val="115000"/>
              </a:lnSpc>
              <a:spcAft>
                <a:spcPts val="1000"/>
              </a:spcAft>
              <a:buNone/>
            </a:pPr>
            <a:r>
              <a:rPr lang="uk-UA" sz="2400" dirty="0" smtClean="0">
                <a:solidFill>
                  <a:schemeClr val="tx1"/>
                </a:solidFill>
                <a:latin typeface="Times New Roman"/>
                <a:ea typeface="Calibri"/>
                <a:cs typeface="Times New Roman"/>
              </a:rPr>
              <a:t> </a:t>
            </a:r>
            <a:r>
              <a:rPr lang="uk-UA" sz="2400" b="1" dirty="0" smtClean="0">
                <a:solidFill>
                  <a:schemeClr val="tx1"/>
                </a:solidFill>
                <a:latin typeface="Times New Roman"/>
                <a:ea typeface="Calibri"/>
                <a:cs typeface="Times New Roman"/>
              </a:rPr>
              <a:t>Соціальні </a:t>
            </a:r>
            <a:r>
              <a:rPr lang="uk-UA" sz="2400" b="1" dirty="0">
                <a:solidFill>
                  <a:schemeClr val="tx1"/>
                </a:solidFill>
                <a:latin typeface="Times New Roman"/>
                <a:ea typeface="Calibri"/>
                <a:cs typeface="Times New Roman"/>
              </a:rPr>
              <a:t>відпустки </a:t>
            </a:r>
            <a:r>
              <a:rPr lang="uk-UA" sz="2400" dirty="0">
                <a:solidFill>
                  <a:schemeClr val="tx1"/>
                </a:solidFill>
                <a:latin typeface="Times New Roman"/>
                <a:ea typeface="Calibri"/>
                <a:cs typeface="Times New Roman"/>
              </a:rPr>
              <a:t>відповідно до статті 19 Закону України «Про відпустки» надаються роботодавцями та вносяться до </a:t>
            </a:r>
            <a:r>
              <a:rPr lang="uk-UA" sz="2400" dirty="0" smtClean="0">
                <a:solidFill>
                  <a:schemeClr val="tx1"/>
                </a:solidFill>
                <a:latin typeface="Times New Roman"/>
                <a:ea typeface="Calibri"/>
                <a:cs typeface="Times New Roman"/>
              </a:rPr>
              <a:t>графіка </a:t>
            </a:r>
            <a:r>
              <a:rPr lang="uk-UA" sz="2400" dirty="0">
                <a:solidFill>
                  <a:schemeClr val="tx1"/>
                </a:solidFill>
                <a:latin typeface="Times New Roman"/>
                <a:ea typeface="Calibri"/>
                <a:cs typeface="Times New Roman"/>
              </a:rPr>
              <a:t>відпусток на календарний рік.</a:t>
            </a:r>
            <a:r>
              <a:rPr lang="uk-UA" sz="2400" b="1" dirty="0">
                <a:solidFill>
                  <a:schemeClr val="tx1"/>
                </a:solidFill>
                <a:latin typeface="Times New Roman"/>
                <a:ea typeface="Calibri"/>
                <a:cs typeface="Times New Roman"/>
              </a:rPr>
              <a:t> </a:t>
            </a:r>
            <a:endParaRPr lang="ru-RU" sz="1800" dirty="0">
              <a:solidFill>
                <a:schemeClr val="tx1"/>
              </a:solidFill>
              <a:latin typeface="Calibri"/>
              <a:ea typeface="Calibri"/>
              <a:cs typeface="Times New Roman"/>
            </a:endParaRPr>
          </a:p>
          <a:p>
            <a:endParaRPr lang="ru-RU" dirty="0"/>
          </a:p>
        </p:txBody>
      </p:sp>
    </p:spTree>
    <p:extLst>
      <p:ext uri="{BB962C8B-B14F-4D97-AF65-F5344CB8AC3E}">
        <p14:creationId xmlns:p14="http://schemas.microsoft.com/office/powerpoint/2010/main" val="286694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75184" y="116632"/>
            <a:ext cx="8712968" cy="5721816"/>
          </a:xfrm>
        </p:spPr>
        <p:txBody>
          <a:bodyPr>
            <a:normAutofit/>
          </a:bodyPr>
          <a:lstStyle/>
          <a:p>
            <a:pPr indent="450215" algn="just">
              <a:spcAft>
                <a:spcPts val="0"/>
              </a:spcAft>
            </a:pPr>
            <a:r>
              <a:rPr lang="uk-UA" sz="2400" dirty="0">
                <a:solidFill>
                  <a:schemeClr val="tx1"/>
                </a:solidFill>
                <a:latin typeface="Times New Roman"/>
                <a:ea typeface="Calibri"/>
              </a:rPr>
              <a:t>В  колективних договорах </a:t>
            </a:r>
            <a:r>
              <a:rPr lang="uk-UA" sz="2400" b="1" dirty="0">
                <a:solidFill>
                  <a:schemeClr val="tx1"/>
                </a:solidFill>
                <a:latin typeface="Times New Roman"/>
                <a:ea typeface="Calibri"/>
              </a:rPr>
              <a:t>пільги для молодих працівників</a:t>
            </a:r>
            <a:r>
              <a:rPr lang="uk-UA" sz="2400" dirty="0">
                <a:solidFill>
                  <a:schemeClr val="tx1"/>
                </a:solidFill>
                <a:latin typeface="Times New Roman"/>
                <a:ea typeface="Calibri"/>
              </a:rPr>
              <a:t> (в т. ч. </a:t>
            </a:r>
            <a:r>
              <a:rPr lang="uk-UA" sz="2400" dirty="0" smtClean="0">
                <a:solidFill>
                  <a:schemeClr val="tx1"/>
                </a:solidFill>
                <a:latin typeface="Times New Roman"/>
                <a:ea typeface="Calibri"/>
              </a:rPr>
              <a:t>матеріальна допомога, премії </a:t>
            </a:r>
            <a:r>
              <a:rPr lang="uk-UA" sz="2400" dirty="0">
                <a:solidFill>
                  <a:schemeClr val="tx1"/>
                </a:solidFill>
                <a:latin typeface="Times New Roman"/>
                <a:ea typeface="Calibri"/>
              </a:rPr>
              <a:t>тощо) передбачені, також з</a:t>
            </a:r>
            <a:r>
              <a:rPr lang="uk-UA" sz="2400" dirty="0">
                <a:solidFill>
                  <a:schemeClr val="tx1"/>
                </a:solidFill>
                <a:latin typeface="Times New Roman"/>
                <a:ea typeface="Times New Roman"/>
              </a:rPr>
              <a:t>абезпечується оптимальний режим роботи при складанні розкладу навчальних занять для жінок, що мають двох і більше дітей віком до 16 років, дітей з інвалідністю та для працівників, що поєднують роботу з навчанням</a:t>
            </a:r>
            <a:r>
              <a:rPr lang="uk-UA" sz="2400" dirty="0">
                <a:solidFill>
                  <a:schemeClr val="tx1"/>
                </a:solidFill>
                <a:latin typeface="Times New Roman"/>
                <a:ea typeface="Calibri"/>
              </a:rPr>
              <a:t>. Молодим педагогічним та науково-педагогічним  працівникам (в </a:t>
            </a:r>
            <a:r>
              <a:rPr lang="uk-UA" sz="2400" dirty="0" err="1">
                <a:solidFill>
                  <a:schemeClr val="tx1"/>
                </a:solidFill>
                <a:latin typeface="Times New Roman"/>
                <a:ea typeface="Calibri"/>
              </a:rPr>
              <a:t>т.ч</a:t>
            </a:r>
            <a:r>
              <a:rPr lang="uk-UA" sz="2400" dirty="0">
                <a:solidFill>
                  <a:schemeClr val="tx1"/>
                </a:solidFill>
                <a:latin typeface="Times New Roman"/>
                <a:ea typeface="Calibri"/>
              </a:rPr>
              <a:t>. із числа молодих спеціалістів) надаються </a:t>
            </a:r>
            <a:r>
              <a:rPr lang="uk-UA" sz="2400" b="1" i="1" u="sng" dirty="0">
                <a:solidFill>
                  <a:schemeClr val="tx1"/>
                </a:solidFill>
                <a:latin typeface="Times New Roman"/>
                <a:ea typeface="Calibri"/>
              </a:rPr>
              <a:t>кімнати в гуртожитку</a:t>
            </a:r>
            <a:r>
              <a:rPr lang="uk-UA" sz="2400" dirty="0">
                <a:solidFill>
                  <a:schemeClr val="tx1"/>
                </a:solidFill>
                <a:latin typeface="Times New Roman"/>
                <a:ea typeface="Calibri"/>
              </a:rPr>
              <a:t>. </a:t>
            </a:r>
            <a:endParaRPr lang="uk-UA" sz="2400" dirty="0" smtClean="0">
              <a:solidFill>
                <a:schemeClr val="tx1"/>
              </a:solidFill>
              <a:latin typeface="Times New Roman"/>
              <a:ea typeface="Calibri"/>
            </a:endParaRPr>
          </a:p>
          <a:p>
            <a:pPr indent="450215" algn="just">
              <a:spcAft>
                <a:spcPts val="0"/>
              </a:spcAft>
            </a:pPr>
            <a:r>
              <a:rPr lang="uk-UA" sz="2400" dirty="0" smtClean="0">
                <a:solidFill>
                  <a:schemeClr val="tx1"/>
                </a:solidFill>
                <a:latin typeface="Times New Roman"/>
                <a:ea typeface="Calibri"/>
              </a:rPr>
              <a:t>Надання </a:t>
            </a:r>
            <a:r>
              <a:rPr lang="uk-UA" sz="2400" dirty="0" smtClean="0">
                <a:solidFill>
                  <a:schemeClr val="tx1"/>
                </a:solidFill>
                <a:latin typeface="Times New Roman"/>
                <a:ea typeface="Calibri"/>
              </a:rPr>
              <a:t>молодим працівникам </a:t>
            </a:r>
            <a:r>
              <a:rPr lang="uk-UA" sz="2400" dirty="0">
                <a:solidFill>
                  <a:schemeClr val="tx1"/>
                </a:solidFill>
                <a:latin typeface="Times New Roman"/>
                <a:ea typeface="Calibri"/>
              </a:rPr>
              <a:t>пільг з оплати за навчання їхніх дітей у закладах дошкільної освіти  </a:t>
            </a:r>
            <a:r>
              <a:rPr lang="uk-UA" sz="2400" b="1" dirty="0">
                <a:solidFill>
                  <a:schemeClr val="tx1"/>
                </a:solidFill>
                <a:latin typeface="Times New Roman"/>
                <a:ea typeface="Calibri"/>
              </a:rPr>
              <a:t>відсутнє</a:t>
            </a:r>
            <a:r>
              <a:rPr lang="uk-UA" sz="2400" dirty="0">
                <a:solidFill>
                  <a:schemeClr val="tx1"/>
                </a:solidFill>
                <a:latin typeface="Times New Roman"/>
                <a:ea typeface="Calibri"/>
              </a:rPr>
              <a:t>.</a:t>
            </a:r>
            <a:endParaRPr lang="ru-RU" dirty="0">
              <a:solidFill>
                <a:schemeClr val="tx1"/>
              </a:solidFill>
            </a:endParaRPr>
          </a:p>
          <a:p>
            <a:endParaRPr lang="ru-RU" dirty="0"/>
          </a:p>
        </p:txBody>
      </p:sp>
      <p:pic>
        <p:nvPicPr>
          <p:cNvPr id="20482" name="Picture 2" descr="Офіційний сайт міста Южноукраїнськ | Пільги у 2016 роц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293096"/>
            <a:ext cx="5303912" cy="256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994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260648"/>
            <a:ext cx="8784976" cy="6048672"/>
          </a:xfrm>
        </p:spPr>
        <p:txBody>
          <a:bodyPr>
            <a:normAutofit/>
          </a:bodyPr>
          <a:lstStyle/>
          <a:p>
            <a:pPr algn="just">
              <a:lnSpc>
                <a:spcPct val="115000"/>
              </a:lnSpc>
              <a:spcAft>
                <a:spcPts val="0"/>
              </a:spcAft>
            </a:pPr>
            <a:r>
              <a:rPr lang="uk-UA" sz="2400" dirty="0">
                <a:latin typeface="Times New Roman"/>
                <a:ea typeface="Calibri"/>
                <a:cs typeface="Times New Roman"/>
              </a:rPr>
              <a:t> </a:t>
            </a:r>
            <a:r>
              <a:rPr lang="uk-UA" sz="2400" dirty="0">
                <a:solidFill>
                  <a:schemeClr val="tx1"/>
                </a:solidFill>
                <a:latin typeface="Times New Roman"/>
                <a:ea typeface="Calibri"/>
                <a:cs typeface="Times New Roman"/>
              </a:rPr>
              <a:t>В більшості громад не реалізовано право забезпечення педагогічних працівників сільської місцевості безоплатним житлом з опаленням і освітленням у межах встановлених норм. Водночас</a:t>
            </a:r>
            <a:r>
              <a:rPr lang="uk-UA" sz="2400" b="1" dirty="0">
                <a:solidFill>
                  <a:schemeClr val="tx1"/>
                </a:solidFill>
                <a:latin typeface="Times New Roman"/>
                <a:ea typeface="Calibri"/>
                <a:cs typeface="Times New Roman"/>
              </a:rPr>
              <a:t> в Арцизькій територіальній</a:t>
            </a:r>
            <a:r>
              <a:rPr lang="uk-UA" sz="2400" dirty="0">
                <a:solidFill>
                  <a:schemeClr val="tx1"/>
                </a:solidFill>
                <a:latin typeface="Times New Roman"/>
                <a:ea typeface="Calibri"/>
                <a:cs typeface="Times New Roman"/>
              </a:rPr>
              <a:t> громаді працює програма «Вчитель». Рішенням Арцизької міської ради надається житло всім молодим фахівцям та компенсуються комунальні послуги</a:t>
            </a:r>
            <a:r>
              <a:rPr lang="uk-UA" sz="2400" dirty="0" smtClean="0">
                <a:solidFill>
                  <a:schemeClr val="tx1"/>
                </a:solidFill>
                <a:latin typeface="Times New Roman"/>
                <a:ea typeface="Calibri"/>
                <a:cs typeface="Times New Roman"/>
              </a:rPr>
              <a:t>.</a:t>
            </a:r>
            <a:endParaRPr lang="ru-RU" sz="1800" dirty="0">
              <a:solidFill>
                <a:schemeClr val="tx1"/>
              </a:solidFill>
              <a:latin typeface="Calibri"/>
              <a:ea typeface="Calibri"/>
              <a:cs typeface="Times New Roman"/>
            </a:endParaRPr>
          </a:p>
        </p:txBody>
      </p:sp>
      <p:pic>
        <p:nvPicPr>
          <p:cNvPr id="21506" name="Picture 2" descr="Підтримка власників житла, які безоплатно прихистили переселенців: як  отримати компенсацію? | Поради юрис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891" y="3429000"/>
            <a:ext cx="5622018" cy="316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06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55575" y="260648"/>
            <a:ext cx="8784976" cy="4569688"/>
          </a:xfrm>
        </p:spPr>
        <p:txBody>
          <a:bodyPr>
            <a:normAutofit/>
          </a:bodyPr>
          <a:lstStyle/>
          <a:p>
            <a:pPr lvl="0" indent="449580" algn="just">
              <a:lnSpc>
                <a:spcPct val="115000"/>
              </a:lnSpc>
              <a:spcAft>
                <a:spcPts val="0"/>
              </a:spcAft>
              <a:buClr>
                <a:srgbClr val="F14124">
                  <a:lumMod val="75000"/>
                </a:srgbClr>
              </a:buClr>
            </a:pPr>
            <a:r>
              <a:rPr lang="uk-UA" dirty="0">
                <a:solidFill>
                  <a:schemeClr val="tx1"/>
                </a:solidFill>
                <a:latin typeface="Times New Roman"/>
                <a:ea typeface="Calibri"/>
                <a:cs typeface="Times New Roman"/>
              </a:rPr>
              <a:t>Як правило, за молодими спеціалістами закріплюється педагог- наставник, який допомагає молодому спеціалісту адаптуватись до умов педагогічної діяльності. У багатьох закладах загальної середньої освіти розроблено положення про педагога-наставника. За виконання обов’язків педагога-наставника наказом керівника закладу освіти педагогічному працівникові призначається доплата в межах фонду оплати праці закладу освіти відповідно до пункту 4 статті 23 Закону України «Про повну загальну середню освіту»</a:t>
            </a:r>
            <a:r>
              <a:rPr lang="ru-RU" dirty="0">
                <a:solidFill>
                  <a:schemeClr val="tx1"/>
                </a:solidFill>
                <a:latin typeface="Times New Roman"/>
                <a:ea typeface="Calibri"/>
                <a:cs typeface="Times New Roman"/>
              </a:rPr>
              <a:t>.</a:t>
            </a:r>
            <a:endParaRPr lang="ru-RU" sz="1700" dirty="0">
              <a:solidFill>
                <a:schemeClr val="tx1"/>
              </a:solidFill>
              <a:latin typeface="Calibri"/>
              <a:ea typeface="Calibri"/>
              <a:cs typeface="Times New Roman"/>
            </a:endParaRPr>
          </a:p>
          <a:p>
            <a:pPr lvl="0" indent="449580" algn="just">
              <a:lnSpc>
                <a:spcPct val="115000"/>
              </a:lnSpc>
              <a:spcAft>
                <a:spcPts val="0"/>
              </a:spcAft>
              <a:buClr>
                <a:srgbClr val="F14124">
                  <a:lumMod val="75000"/>
                </a:srgbClr>
              </a:buClr>
            </a:pPr>
            <a:endParaRPr lang="ru-RU" sz="2000" dirty="0">
              <a:solidFill>
                <a:schemeClr val="tx1"/>
              </a:solidFill>
            </a:endParaRPr>
          </a:p>
        </p:txBody>
      </p:sp>
      <p:sp>
        <p:nvSpPr>
          <p:cNvPr id="4" name="AutoShape 2" descr="Конкурсы для педагогов. Соревновательные систем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962063"/>
            <a:ext cx="288032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221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235114"/>
            <a:ext cx="8568952" cy="4641696"/>
          </a:xfrm>
        </p:spPr>
        <p:txBody>
          <a:bodyPr>
            <a:normAutofit/>
          </a:bodyPr>
          <a:lstStyle/>
          <a:p>
            <a:pPr marL="45720" indent="0" algn="just">
              <a:lnSpc>
                <a:spcPct val="115000"/>
              </a:lnSpc>
              <a:spcAft>
                <a:spcPts val="0"/>
              </a:spcAft>
              <a:buNone/>
            </a:pPr>
            <a:r>
              <a:rPr lang="uk-UA" sz="2400" b="1" dirty="0">
                <a:solidFill>
                  <a:schemeClr val="tx1"/>
                </a:solidFill>
                <a:latin typeface="Times New Roman"/>
                <a:ea typeface="Calibri"/>
                <a:cs typeface="Times New Roman"/>
              </a:rPr>
              <a:t>Форми роботи, які застосовують профспілкові органи щодо залучення молоді до членства у Профспілці  - це </a:t>
            </a:r>
            <a:r>
              <a:rPr lang="uk-UA" sz="2400" dirty="0">
                <a:solidFill>
                  <a:schemeClr val="tx1"/>
                </a:solidFill>
                <a:latin typeface="Times New Roman"/>
                <a:ea typeface="Calibri"/>
                <a:cs typeface="Times New Roman"/>
              </a:rPr>
              <a:t>переважно роз’яснювальна і презентаційна робота.</a:t>
            </a:r>
            <a:r>
              <a:rPr lang="uk-UA" sz="1800" dirty="0">
                <a:solidFill>
                  <a:schemeClr val="tx1"/>
                </a:solidFill>
                <a:latin typeface="Calibri"/>
                <a:ea typeface="Calibri"/>
                <a:cs typeface="Times New Roman"/>
              </a:rPr>
              <a:t> </a:t>
            </a:r>
            <a:r>
              <a:rPr lang="uk-UA" sz="2400" dirty="0">
                <a:solidFill>
                  <a:schemeClr val="tx1"/>
                </a:solidFill>
                <a:latin typeface="Times New Roman"/>
                <a:ea typeface="Calibri"/>
                <a:cs typeface="Times New Roman"/>
              </a:rPr>
              <a:t>В більшості профспілкових організацій</a:t>
            </a:r>
            <a:r>
              <a:rPr lang="uk-UA" sz="3200" b="1" dirty="0">
                <a:solidFill>
                  <a:schemeClr val="tx1"/>
                </a:solidFill>
                <a:latin typeface="Times New Roman"/>
                <a:ea typeface="Calibri"/>
                <a:cs typeface="Times New Roman"/>
              </a:rPr>
              <a:t> </a:t>
            </a:r>
            <a:r>
              <a:rPr lang="uk-UA" sz="2400" dirty="0">
                <a:solidFill>
                  <a:schemeClr val="tx1"/>
                </a:solidFill>
                <a:latin typeface="Times New Roman"/>
                <a:ea typeface="Calibri"/>
                <a:cs typeface="Times New Roman"/>
              </a:rPr>
              <a:t>проводяться семінари, круглі столи, </a:t>
            </a:r>
            <a:r>
              <a:rPr lang="uk-UA" sz="2400" dirty="0" smtClean="0">
                <a:solidFill>
                  <a:schemeClr val="tx1"/>
                </a:solidFill>
                <a:latin typeface="Times New Roman"/>
                <a:ea typeface="Calibri"/>
                <a:cs typeface="Times New Roman"/>
              </a:rPr>
              <a:t>культурно-масові</a:t>
            </a:r>
            <a:r>
              <a:rPr lang="uk-UA" sz="2400" dirty="0">
                <a:solidFill>
                  <a:schemeClr val="tx1"/>
                </a:solidFill>
                <a:latin typeface="Times New Roman"/>
                <a:ea typeface="Calibri"/>
                <a:cs typeface="Times New Roman"/>
              </a:rPr>
              <a:t>, спортивні заходи, забезпечується матеріальне заохочення, організовується оздоровлення та відпочинок.</a:t>
            </a:r>
            <a:endParaRPr lang="ru-RU" sz="1800" dirty="0">
              <a:solidFill>
                <a:schemeClr val="tx1"/>
              </a:solidFill>
              <a:latin typeface="Calibri"/>
              <a:ea typeface="Calibri"/>
              <a:cs typeface="Times New Roman"/>
            </a:endParaRPr>
          </a:p>
          <a:p>
            <a:endParaRPr lang="ru-RU" dirty="0"/>
          </a:p>
        </p:txBody>
      </p:sp>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5724128" y="3068960"/>
            <a:ext cx="3298190" cy="2219325"/>
          </a:xfrm>
          <a:prstGeom prst="rect">
            <a:avLst/>
          </a:prstGeom>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179512" y="4397557"/>
            <a:ext cx="2932056" cy="2000194"/>
          </a:xfrm>
          <a:prstGeom prst="rect">
            <a:avLst/>
          </a:prstGeom>
        </p:spPr>
      </p:pic>
      <p:pic>
        <p:nvPicPr>
          <p:cNvPr id="6" name="Рисунок 5"/>
          <p:cNvPicPr/>
          <p:nvPr/>
        </p:nvPicPr>
        <p:blipFill>
          <a:blip r:embed="rId4" cstate="print">
            <a:extLst>
              <a:ext uri="{28A0092B-C50C-407E-A947-70E740481C1C}">
                <a14:useLocalDpi xmlns:a14="http://schemas.microsoft.com/office/drawing/2010/main" val="0"/>
              </a:ext>
            </a:extLst>
          </a:blip>
          <a:stretch>
            <a:fillRect/>
          </a:stretch>
        </p:blipFill>
        <p:spPr>
          <a:xfrm>
            <a:off x="3113539" y="3306944"/>
            <a:ext cx="2533650" cy="2181225"/>
          </a:xfrm>
          <a:prstGeom prst="rect">
            <a:avLst/>
          </a:prstGeom>
        </p:spPr>
      </p:pic>
    </p:spTree>
    <p:extLst>
      <p:ext uri="{BB962C8B-B14F-4D97-AF65-F5344CB8AC3E}">
        <p14:creationId xmlns:p14="http://schemas.microsoft.com/office/powerpoint/2010/main" val="3173167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3"/>
          </p:nvPr>
        </p:nvSpPr>
        <p:spPr>
          <a:xfrm>
            <a:off x="323528" y="332656"/>
            <a:ext cx="8568952" cy="3038589"/>
          </a:xfrm>
          <a:prstGeom prst="rect">
            <a:avLst/>
          </a:prstGeom>
        </p:spPr>
        <p:txBody>
          <a:bodyPr wrap="square">
            <a:spAutoFit/>
          </a:bodyPr>
          <a:lstStyle/>
          <a:p>
            <a:pPr marL="0" lvl="1" indent="547688" algn="just">
              <a:lnSpc>
                <a:spcPct val="115000"/>
              </a:lnSpc>
              <a:spcAft>
                <a:spcPts val="0"/>
              </a:spcAft>
              <a:buNone/>
            </a:pPr>
            <a:r>
              <a:rPr lang="uk-UA" sz="2400" b="1" dirty="0" smtClean="0">
                <a:solidFill>
                  <a:schemeClr val="tx1"/>
                </a:solidFill>
                <a:effectLst/>
                <a:latin typeface="Times New Roman"/>
                <a:ea typeface="Calibri"/>
                <a:cs typeface="Times New Roman"/>
              </a:rPr>
              <a:t>Молодь </a:t>
            </a:r>
            <a:r>
              <a:rPr lang="uk-UA" sz="2400" dirty="0" smtClean="0">
                <a:solidFill>
                  <a:schemeClr val="tx1"/>
                </a:solidFill>
                <a:effectLst/>
                <a:latin typeface="Times New Roman"/>
                <a:ea typeface="Calibri"/>
                <a:cs typeface="Times New Roman"/>
              </a:rPr>
              <a:t>Арцизької громади активно долучається до роботи в профспілкових органах. Шість вчителів та </a:t>
            </a:r>
            <a:r>
              <a:rPr lang="uk-UA" sz="2400" dirty="0" smtClean="0">
                <a:solidFill>
                  <a:schemeClr val="tx1"/>
                </a:solidFill>
                <a:effectLst/>
                <a:latin typeface="Times New Roman"/>
                <a:ea typeface="Calibri"/>
                <a:cs typeface="Times New Roman"/>
              </a:rPr>
              <a:t>вихователів із </a:t>
            </a:r>
            <a:r>
              <a:rPr lang="uk-UA" sz="2400" dirty="0" smtClean="0">
                <a:solidFill>
                  <a:schemeClr val="tx1"/>
                </a:solidFill>
                <a:effectLst/>
                <a:latin typeface="Times New Roman"/>
                <a:ea typeface="Calibri"/>
                <a:cs typeface="Times New Roman"/>
              </a:rPr>
              <a:t>числа молоді залучено до Арцизької молодіжної ради, яка вже зарекомендувала себе за суттєві пропозиції щодо участі у всеукраїнських проєктах не тільки на рівні Арцизької громади, а </a:t>
            </a:r>
            <a:r>
              <a:rPr lang="uk-UA" sz="2400" dirty="0" smtClean="0">
                <a:solidFill>
                  <a:schemeClr val="tx1"/>
                </a:solidFill>
                <a:effectLst/>
                <a:latin typeface="Times New Roman"/>
                <a:ea typeface="Calibri"/>
                <a:cs typeface="Times New Roman"/>
              </a:rPr>
              <a:t>й </a:t>
            </a:r>
            <a:r>
              <a:rPr lang="uk-UA" sz="2400" dirty="0" smtClean="0">
                <a:solidFill>
                  <a:schemeClr val="tx1"/>
                </a:solidFill>
                <a:effectLst/>
                <a:latin typeface="Times New Roman"/>
                <a:ea typeface="Calibri"/>
                <a:cs typeface="Times New Roman"/>
              </a:rPr>
              <a:t>Одеської області. Молодь Подільської ТГ бере участь у роботі Подільської міської молодіжної ради.</a:t>
            </a:r>
            <a:endParaRPr lang="ru-RU" sz="2400" dirty="0">
              <a:solidFill>
                <a:schemeClr val="tx1"/>
              </a:solidFill>
              <a:effectLst/>
              <a:latin typeface="Calibri"/>
              <a:ea typeface="Calibri"/>
              <a:cs typeface="Times New Roman"/>
            </a:endParaRPr>
          </a:p>
        </p:txBody>
      </p:sp>
      <p:pic>
        <p:nvPicPr>
          <p:cNvPr id="6146" name="Picture 2" descr="D:\фото Молодіжна рад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501008"/>
            <a:ext cx="5197700" cy="308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15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1412776"/>
            <a:ext cx="8352928" cy="4641696"/>
          </a:xfrm>
        </p:spPr>
        <p:txBody>
          <a:bodyPr>
            <a:normAutofit fontScale="92500"/>
          </a:bodyPr>
          <a:lstStyle/>
          <a:p>
            <a:pPr indent="0" algn="just">
              <a:lnSpc>
                <a:spcPct val="115000"/>
              </a:lnSpc>
              <a:spcAft>
                <a:spcPts val="0"/>
              </a:spcAft>
              <a:buNone/>
            </a:pPr>
            <a:r>
              <a:rPr lang="uk-UA" sz="2400" b="1" dirty="0">
                <a:solidFill>
                  <a:schemeClr val="tx1"/>
                </a:solidFill>
                <a:latin typeface="Times New Roman"/>
                <a:ea typeface="Calibri"/>
                <a:cs typeface="Times New Roman"/>
              </a:rPr>
              <a:t>Молодь до 35 років </a:t>
            </a:r>
            <a:r>
              <a:rPr lang="uk-UA" sz="2400" dirty="0">
                <a:solidFill>
                  <a:schemeClr val="tx1"/>
                </a:solidFill>
                <a:latin typeface="Times New Roman"/>
                <a:ea typeface="Calibri"/>
                <a:cs typeface="Times New Roman"/>
              </a:rPr>
              <a:t>включно представлена у профспілкових органах Одеської обласної організації та виконавчому </a:t>
            </a:r>
            <a:r>
              <a:rPr lang="uk-UA" sz="2400" dirty="0" err="1">
                <a:solidFill>
                  <a:schemeClr val="tx1"/>
                </a:solidFill>
                <a:latin typeface="Times New Roman"/>
                <a:ea typeface="Calibri"/>
                <a:cs typeface="Times New Roman"/>
              </a:rPr>
              <a:t>апараті</a:t>
            </a:r>
            <a:r>
              <a:rPr lang="uk-UA" sz="2400" dirty="0">
                <a:solidFill>
                  <a:schemeClr val="tx1"/>
                </a:solidFill>
                <a:latin typeface="Times New Roman"/>
                <a:ea typeface="Calibri"/>
                <a:cs typeface="Times New Roman"/>
              </a:rPr>
              <a:t> у такому співвідношенні:</a:t>
            </a:r>
            <a:endParaRPr lang="ru-RU" sz="1800" dirty="0">
              <a:solidFill>
                <a:schemeClr val="tx1"/>
              </a:solidFill>
              <a:latin typeface="Calibri"/>
              <a:ea typeface="Calibri"/>
              <a:cs typeface="Times New Roman"/>
            </a:endParaRPr>
          </a:p>
          <a:p>
            <a:pPr indent="0" algn="just">
              <a:lnSpc>
                <a:spcPct val="115000"/>
              </a:lnSpc>
              <a:spcAft>
                <a:spcPts val="0"/>
              </a:spcAft>
              <a:buNone/>
            </a:pPr>
            <a:r>
              <a:rPr lang="uk-UA" sz="2400" dirty="0">
                <a:solidFill>
                  <a:schemeClr val="tx1"/>
                </a:solidFill>
                <a:latin typeface="Times New Roman"/>
                <a:ea typeface="Calibri"/>
                <a:cs typeface="Times New Roman"/>
              </a:rPr>
              <a:t>- у складі голів підвідомчих організацій – із загальної кількості 73 особи -  11 осіб  до 35 років, </a:t>
            </a:r>
            <a:r>
              <a:rPr lang="uk-UA" sz="2400" b="1" dirty="0">
                <a:solidFill>
                  <a:schemeClr val="tx1"/>
                </a:solidFill>
                <a:latin typeface="Times New Roman"/>
                <a:ea typeface="Calibri"/>
                <a:cs typeface="Times New Roman"/>
              </a:rPr>
              <a:t>що складає 15 %; </a:t>
            </a:r>
            <a:endParaRPr lang="ru-RU" sz="1800" b="1" dirty="0">
              <a:solidFill>
                <a:schemeClr val="tx1"/>
              </a:solidFill>
              <a:latin typeface="Calibri"/>
              <a:ea typeface="Calibri"/>
              <a:cs typeface="Times New Roman"/>
            </a:endParaRPr>
          </a:p>
          <a:p>
            <a:pPr indent="0" algn="just">
              <a:lnSpc>
                <a:spcPct val="115000"/>
              </a:lnSpc>
              <a:spcAft>
                <a:spcPts val="0"/>
              </a:spcAft>
              <a:buNone/>
            </a:pPr>
            <a:r>
              <a:rPr lang="uk-UA" sz="2400" dirty="0">
                <a:solidFill>
                  <a:schemeClr val="tx1"/>
                </a:solidFill>
                <a:latin typeface="Times New Roman"/>
                <a:ea typeface="Calibri"/>
                <a:cs typeface="Times New Roman"/>
              </a:rPr>
              <a:t>- у комітеті обласної організації – із 57 осіб – 5 до </a:t>
            </a:r>
            <a:r>
              <a:rPr lang="uk-UA" sz="2400" b="1" dirty="0">
                <a:solidFill>
                  <a:schemeClr val="tx1"/>
                </a:solidFill>
                <a:latin typeface="Times New Roman"/>
                <a:ea typeface="Calibri"/>
                <a:cs typeface="Times New Roman"/>
              </a:rPr>
              <a:t>35 років – 9 %;</a:t>
            </a:r>
            <a:endParaRPr lang="ru-RU" sz="1800" b="1" dirty="0">
              <a:solidFill>
                <a:schemeClr val="tx1"/>
              </a:solidFill>
              <a:latin typeface="Calibri"/>
              <a:ea typeface="Calibri"/>
              <a:cs typeface="Times New Roman"/>
            </a:endParaRPr>
          </a:p>
          <a:p>
            <a:pPr indent="0" algn="just">
              <a:lnSpc>
                <a:spcPct val="115000"/>
              </a:lnSpc>
              <a:spcAft>
                <a:spcPts val="0"/>
              </a:spcAft>
              <a:buNone/>
            </a:pPr>
            <a:r>
              <a:rPr lang="uk-UA" sz="2400" dirty="0">
                <a:solidFill>
                  <a:schemeClr val="tx1"/>
                </a:solidFill>
                <a:latin typeface="Times New Roman"/>
                <a:ea typeface="Calibri"/>
                <a:cs typeface="Times New Roman"/>
              </a:rPr>
              <a:t>- у складі президії – із 10 осіб  - 2 особи </a:t>
            </a:r>
            <a:r>
              <a:rPr lang="uk-UA" sz="2400" b="1" dirty="0">
                <a:solidFill>
                  <a:schemeClr val="tx1"/>
                </a:solidFill>
                <a:latin typeface="Times New Roman"/>
                <a:ea typeface="Calibri"/>
                <a:cs typeface="Times New Roman"/>
              </a:rPr>
              <a:t>– 20 %;</a:t>
            </a:r>
            <a:endParaRPr lang="ru-RU" sz="1800" b="1" dirty="0">
              <a:solidFill>
                <a:schemeClr val="tx1"/>
              </a:solidFill>
              <a:latin typeface="Calibri"/>
              <a:ea typeface="Calibri"/>
              <a:cs typeface="Times New Roman"/>
            </a:endParaRPr>
          </a:p>
          <a:p>
            <a:pPr indent="0" algn="just">
              <a:lnSpc>
                <a:spcPct val="115000"/>
              </a:lnSpc>
              <a:spcAft>
                <a:spcPts val="0"/>
              </a:spcAft>
              <a:buNone/>
            </a:pPr>
            <a:r>
              <a:rPr lang="uk-UA" sz="2400" dirty="0">
                <a:solidFill>
                  <a:schemeClr val="tx1"/>
                </a:solidFill>
                <a:latin typeface="Times New Roman"/>
                <a:ea typeface="Calibri"/>
                <a:cs typeface="Times New Roman"/>
              </a:rPr>
              <a:t>- делеговано до ЦК Профспілки 5 осіб, в тому числі </a:t>
            </a:r>
            <a:r>
              <a:rPr lang="uk-UA" sz="2400" dirty="0" smtClean="0">
                <a:solidFill>
                  <a:schemeClr val="tx1"/>
                </a:solidFill>
                <a:latin typeface="Times New Roman"/>
                <a:ea typeface="Calibri"/>
                <a:cs typeface="Times New Roman"/>
              </a:rPr>
              <a:t>1особа </a:t>
            </a:r>
            <a:r>
              <a:rPr lang="uk-UA" sz="2400" dirty="0">
                <a:solidFill>
                  <a:schemeClr val="tx1"/>
                </a:solidFill>
                <a:latin typeface="Times New Roman"/>
                <a:ea typeface="Calibri"/>
                <a:cs typeface="Times New Roman"/>
              </a:rPr>
              <a:t>до 35 років </a:t>
            </a:r>
            <a:r>
              <a:rPr lang="uk-UA" sz="2400" b="1" dirty="0">
                <a:solidFill>
                  <a:schemeClr val="tx1"/>
                </a:solidFill>
                <a:latin typeface="Times New Roman"/>
                <a:ea typeface="Calibri"/>
                <a:cs typeface="Times New Roman"/>
              </a:rPr>
              <a:t>– 20 %;</a:t>
            </a:r>
            <a:endParaRPr lang="ru-RU" sz="1800" b="1" dirty="0">
              <a:solidFill>
                <a:schemeClr val="tx1"/>
              </a:solidFill>
              <a:latin typeface="Calibri"/>
              <a:ea typeface="Calibri"/>
              <a:cs typeface="Times New Roman"/>
            </a:endParaRPr>
          </a:p>
          <a:p>
            <a:pPr indent="0" algn="just">
              <a:lnSpc>
                <a:spcPct val="115000"/>
              </a:lnSpc>
              <a:spcAft>
                <a:spcPts val="0"/>
              </a:spcAft>
              <a:buNone/>
            </a:pPr>
            <a:r>
              <a:rPr lang="uk-UA" sz="2400" dirty="0">
                <a:solidFill>
                  <a:schemeClr val="tx1"/>
                </a:solidFill>
                <a:latin typeface="Times New Roman"/>
                <a:ea typeface="Calibri"/>
                <a:cs typeface="Times New Roman"/>
              </a:rPr>
              <a:t>- у складі виконавчого апарату 2 особи </a:t>
            </a:r>
            <a:r>
              <a:rPr lang="uk-UA" sz="2400" b="1" dirty="0">
                <a:solidFill>
                  <a:schemeClr val="tx1"/>
                </a:solidFill>
                <a:latin typeface="Times New Roman"/>
                <a:ea typeface="Calibri"/>
                <a:cs typeface="Times New Roman"/>
              </a:rPr>
              <a:t>до 35 років - 20%.</a:t>
            </a:r>
            <a:endParaRPr lang="ru-RU" sz="1800" b="1" dirty="0">
              <a:solidFill>
                <a:schemeClr val="tx1"/>
              </a:solidFill>
              <a:latin typeface="Calibri"/>
              <a:ea typeface="Calibri"/>
              <a:cs typeface="Times New Roman"/>
            </a:endParaRPr>
          </a:p>
          <a:p>
            <a:endParaRPr lang="ru-RU" dirty="0"/>
          </a:p>
        </p:txBody>
      </p:sp>
      <p:pic>
        <p:nvPicPr>
          <p:cNvPr id="4098" name="Picture 2" descr="Профспілка працівників освіти і нау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59" y="260648"/>
            <a:ext cx="5143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976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692696"/>
            <a:ext cx="8568952" cy="3024336"/>
          </a:xfrm>
        </p:spPr>
        <p:txBody>
          <a:bodyPr>
            <a:normAutofit/>
          </a:bodyPr>
          <a:lstStyle/>
          <a:p>
            <a:pPr marL="45720" indent="0" algn="just">
              <a:buNone/>
            </a:pPr>
            <a:r>
              <a:rPr lang="uk-UA" sz="2400" dirty="0" smtClean="0">
                <a:solidFill>
                  <a:schemeClr val="tx1"/>
                </a:solidFill>
                <a:latin typeface="Times New Roman"/>
                <a:ea typeface="Calibri"/>
                <a:cs typeface="Times New Roman"/>
              </a:rPr>
              <a:t>     В </a:t>
            </a:r>
            <a:r>
              <a:rPr lang="uk-UA" sz="2400" b="1" dirty="0">
                <a:solidFill>
                  <a:schemeClr val="tx1"/>
                </a:solidFill>
                <a:latin typeface="Times New Roman"/>
                <a:ea typeface="Calibri"/>
                <a:cs typeface="Times New Roman"/>
              </a:rPr>
              <a:t>Южненській територіальній громаді </a:t>
            </a:r>
            <a:r>
              <a:rPr lang="uk-UA" sz="2400" dirty="0">
                <a:solidFill>
                  <a:schemeClr val="tx1"/>
                </a:solidFill>
                <a:latin typeface="Times New Roman"/>
                <a:ea typeface="Calibri"/>
                <a:cs typeface="Times New Roman"/>
              </a:rPr>
              <a:t>з метою розкриття творчого потенціалу молодих педагогів, зміцнення мотивації до педагогічної діяльності, розвитку молодіжних педагогічних ініціатив, підвищення ролі профспілкової організації у становленні талановитої молоді проводяться  творчі конкурси на різні теми, наприклад: «Профспілка в моєму житті», «Формула </a:t>
            </a:r>
            <a:r>
              <a:rPr lang="uk-UA" sz="2400" dirty="0" smtClean="0">
                <a:solidFill>
                  <a:schemeClr val="tx1"/>
                </a:solidFill>
                <a:latin typeface="Times New Roman"/>
                <a:ea typeface="Calibri"/>
                <a:cs typeface="Times New Roman"/>
              </a:rPr>
              <a:t>успіху </a:t>
            </a:r>
            <a:r>
              <a:rPr lang="uk-UA" sz="2400" dirty="0">
                <a:solidFill>
                  <a:schemeClr val="tx1"/>
                </a:solidFill>
                <a:latin typeface="Times New Roman"/>
                <a:ea typeface="Calibri"/>
                <a:cs typeface="Times New Roman"/>
              </a:rPr>
              <a:t>молодого вчителя</a:t>
            </a:r>
            <a:r>
              <a:rPr lang="uk-UA" sz="2400" dirty="0" smtClean="0">
                <a:solidFill>
                  <a:schemeClr val="tx1"/>
                </a:solidFill>
                <a:latin typeface="Times New Roman"/>
                <a:ea typeface="Calibri"/>
                <a:cs typeface="Times New Roman"/>
              </a:rPr>
              <a:t>».</a:t>
            </a:r>
          </a:p>
        </p:txBody>
      </p:sp>
      <p:pic>
        <p:nvPicPr>
          <p:cNvPr id="8199" name="Picture 7" descr="Герб громад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789040"/>
            <a:ext cx="1792199"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66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332656"/>
            <a:ext cx="8640960" cy="3474720"/>
          </a:xfrm>
        </p:spPr>
        <p:txBody>
          <a:bodyPr>
            <a:normAutofit/>
          </a:bodyPr>
          <a:lstStyle/>
          <a:p>
            <a:pPr indent="0" algn="just">
              <a:lnSpc>
                <a:spcPct val="115000"/>
              </a:lnSpc>
              <a:spcAft>
                <a:spcPts val="0"/>
              </a:spcAft>
              <a:buNone/>
            </a:pPr>
            <a:r>
              <a:rPr lang="uk-UA" sz="2400" dirty="0" smtClean="0">
                <a:solidFill>
                  <a:schemeClr val="tx1"/>
                </a:solidFill>
                <a:latin typeface="Times New Roman"/>
                <a:ea typeface="Calibri"/>
                <a:cs typeface="Times New Roman"/>
              </a:rPr>
              <a:t>     У </a:t>
            </a:r>
            <a:r>
              <a:rPr lang="uk-UA" sz="2400" b="1" dirty="0">
                <a:solidFill>
                  <a:schemeClr val="tx1"/>
                </a:solidFill>
                <a:latin typeface="Times New Roman"/>
                <a:ea typeface="Calibri"/>
                <a:cs typeface="Times New Roman"/>
              </a:rPr>
              <a:t>Біляївській територіальній громаді </a:t>
            </a:r>
            <a:r>
              <a:rPr lang="uk-UA" sz="2400" dirty="0">
                <a:solidFill>
                  <a:schemeClr val="tx1"/>
                </a:solidFill>
                <a:latin typeface="Times New Roman"/>
                <a:ea typeface="Calibri"/>
                <a:cs typeface="Times New Roman"/>
              </a:rPr>
              <a:t>у 2021 році був проведений конкурс “Педагогічна надія-2021”, в якому взяли участь 12 учасниць, фактично з усіх навчальних закладів громади, де працюють молоді педагоги</a:t>
            </a:r>
            <a:r>
              <a:rPr lang="uk-UA" sz="2400" dirty="0" smtClean="0">
                <a:solidFill>
                  <a:schemeClr val="tx1"/>
                </a:solidFill>
                <a:latin typeface="Times New Roman"/>
                <a:ea typeface="Calibri"/>
                <a:cs typeface="Times New Roman"/>
              </a:rPr>
              <a:t>. </a:t>
            </a:r>
            <a:r>
              <a:rPr lang="uk-UA" sz="2400" dirty="0">
                <a:solidFill>
                  <a:schemeClr val="tx1"/>
                </a:solidFill>
                <a:latin typeface="Times New Roman"/>
                <a:ea typeface="Calibri"/>
                <a:cs typeface="Times New Roman"/>
              </a:rPr>
              <a:t>Організаторами конкурсу стали Біляївська об’єднана організація Профспілки працівників освіти та  Управління освіти Біляївської міської ради.</a:t>
            </a:r>
            <a:r>
              <a:rPr lang="uk-UA" sz="1800" dirty="0">
                <a:solidFill>
                  <a:schemeClr val="tx1"/>
                </a:solidFill>
                <a:latin typeface="Calibri"/>
                <a:ea typeface="Calibri"/>
                <a:cs typeface="Times New Roman"/>
              </a:rPr>
              <a:t> </a:t>
            </a:r>
            <a:r>
              <a:rPr lang="uk-UA" sz="2400" dirty="0">
                <a:solidFill>
                  <a:schemeClr val="tx1"/>
                </a:solidFill>
                <a:latin typeface="Times New Roman"/>
                <a:ea typeface="Calibri"/>
                <a:cs typeface="Times New Roman"/>
              </a:rPr>
              <a:t>Усі конкурсанти отримали подарунки, квіти, подяки та, сподіваємося, гарні емоції. </a:t>
            </a:r>
            <a:endParaRPr lang="ru-RU" sz="1800" dirty="0">
              <a:solidFill>
                <a:schemeClr val="tx1"/>
              </a:solidFill>
              <a:latin typeface="Calibri"/>
              <a:ea typeface="Calibri"/>
              <a:cs typeface="Times New Roman"/>
            </a:endParaRPr>
          </a:p>
          <a:p>
            <a:pPr algn="just">
              <a:lnSpc>
                <a:spcPct val="115000"/>
              </a:lnSpc>
              <a:spcAft>
                <a:spcPts val="0"/>
              </a:spcAft>
            </a:pPr>
            <a:endParaRPr lang="ru-RU" sz="1800" dirty="0">
              <a:latin typeface="Calibri"/>
              <a:ea typeface="Calibri"/>
              <a:cs typeface="Times New Roman"/>
            </a:endParaRPr>
          </a:p>
          <a:p>
            <a:endParaRPr lang="ru-RU" dirty="0"/>
          </a:p>
        </p:txBody>
      </p:sp>
      <p:pic>
        <p:nvPicPr>
          <p:cNvPr id="7170" name="Picture 2" descr="D:\fqcawxcutjkhjp1qbzk4_th_lnd_x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5" y="3933056"/>
            <a:ext cx="4440957" cy="26309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o_1f50g8j5o9n1rbg8l0182olth5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951476"/>
            <a:ext cx="3944039" cy="261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95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320787" y="692696"/>
            <a:ext cx="6400800" cy="1473344"/>
          </a:xfrm>
        </p:spPr>
        <p:txBody>
          <a:bodyPr/>
          <a:lstStyle/>
          <a:p>
            <a:pPr marL="45720" indent="0" algn="ctr">
              <a:lnSpc>
                <a:spcPct val="115000"/>
              </a:lnSpc>
              <a:spcAft>
                <a:spcPts val="0"/>
              </a:spcAft>
              <a:buNone/>
            </a:pPr>
            <a:r>
              <a:rPr lang="uk-UA" sz="3600" b="1" dirty="0">
                <a:solidFill>
                  <a:schemeClr val="tx1"/>
                </a:solidFill>
                <a:latin typeface="Times New Roman"/>
                <a:ea typeface="Calibri"/>
                <a:cs typeface="Times New Roman"/>
              </a:rPr>
              <a:t>Робота комітету ОО ППОНУ з молоддю</a:t>
            </a:r>
            <a:endParaRPr lang="ru-RU" sz="2800" dirty="0">
              <a:solidFill>
                <a:schemeClr val="tx1"/>
              </a:solidFill>
              <a:latin typeface="Calibri"/>
              <a:ea typeface="Calibri"/>
              <a:cs typeface="Times New Roman"/>
            </a:endParaRPr>
          </a:p>
          <a:p>
            <a:endParaRPr lang="ru-RU"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420888"/>
            <a:ext cx="6663889" cy="3489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934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260648"/>
            <a:ext cx="8568952" cy="4305632"/>
          </a:xfrm>
        </p:spPr>
        <p:txBody>
          <a:bodyPr>
            <a:normAutofit/>
          </a:bodyPr>
          <a:lstStyle/>
          <a:p>
            <a:pPr marL="45720" indent="0" algn="just">
              <a:buNone/>
            </a:pPr>
            <a:r>
              <a:rPr lang="uk-UA" dirty="0" smtClean="0">
                <a:solidFill>
                  <a:schemeClr val="tx1"/>
                </a:solidFill>
                <a:latin typeface="Times New Roman"/>
                <a:ea typeface="Calibri"/>
                <a:cs typeface="Times New Roman"/>
              </a:rPr>
              <a:t>    </a:t>
            </a:r>
            <a:r>
              <a:rPr lang="uk-UA" sz="2000" dirty="0" smtClean="0">
                <a:solidFill>
                  <a:schemeClr val="tx1"/>
                </a:solidFill>
                <a:latin typeface="Times New Roman"/>
                <a:ea typeface="Calibri"/>
                <a:cs typeface="Times New Roman"/>
              </a:rPr>
              <a:t>У </a:t>
            </a:r>
            <a:r>
              <a:rPr lang="uk-UA" sz="2000" dirty="0">
                <a:solidFill>
                  <a:schemeClr val="tx1"/>
                </a:solidFill>
                <a:latin typeface="Times New Roman"/>
                <a:ea typeface="Calibri"/>
                <a:cs typeface="Times New Roman"/>
              </a:rPr>
              <a:t>2012 році комітетом Одеської ОО ППОНУ було започатковано обласний фестиваль «Педагогічна надія Одещини». </a:t>
            </a:r>
            <a:endParaRPr lang="uk-UA" sz="2000" dirty="0" smtClean="0">
              <a:solidFill>
                <a:schemeClr val="tx1"/>
              </a:solidFill>
              <a:latin typeface="Times New Roman"/>
              <a:ea typeface="Calibri"/>
              <a:cs typeface="Times New Roman"/>
            </a:endParaRPr>
          </a:p>
          <a:p>
            <a:pPr marL="45720" indent="0" algn="just">
              <a:buNone/>
            </a:pPr>
            <a:r>
              <a:rPr lang="uk-UA" sz="2000" dirty="0" smtClean="0">
                <a:solidFill>
                  <a:schemeClr val="tx1"/>
                </a:solidFill>
                <a:latin typeface="Times New Roman"/>
                <a:ea typeface="Calibri"/>
                <a:cs typeface="Times New Roman"/>
              </a:rPr>
              <a:t>    У </a:t>
            </a:r>
            <a:r>
              <a:rPr lang="uk-UA" sz="2000" dirty="0">
                <a:solidFill>
                  <a:schemeClr val="tx1"/>
                </a:solidFill>
                <a:latin typeface="Times New Roman"/>
                <a:ea typeface="Calibri"/>
                <a:cs typeface="Times New Roman"/>
              </a:rPr>
              <a:t>2021 році був проведений вже V обласний фестиваль «Педагогічна надія Одещини», організаторами якого є Департамент освіти і науки Одеської обласної державної адміністрації, Одеська обласна організація Профспілки працівників освіти і науки України та КЗВО «Одеська академія неперервної освіти Одеської обласної ради». Переможці фестивалю були нагороджені грамотами та преміями комітету Одеської ОО ППОНУ. Також керівництвом</a:t>
            </a:r>
            <a:r>
              <a:rPr lang="ru-RU" sz="2000" dirty="0">
                <a:solidFill>
                  <a:schemeClr val="tx1"/>
                </a:solidFill>
                <a:latin typeface="Times New Roman"/>
                <a:ea typeface="Calibri"/>
                <a:cs typeface="Times New Roman"/>
              </a:rPr>
              <a:t> </a:t>
            </a:r>
            <a:r>
              <a:rPr lang="uk-UA" sz="2000" dirty="0">
                <a:solidFill>
                  <a:schemeClr val="tx1"/>
                </a:solidFill>
                <a:latin typeface="Times New Roman"/>
                <a:ea typeface="Calibri"/>
                <a:cs typeface="Times New Roman"/>
              </a:rPr>
              <a:t>Одеської обласної організації Профспілки для молодих педагогів</a:t>
            </a:r>
            <a:r>
              <a:rPr lang="ru-RU" sz="2000" dirty="0">
                <a:solidFill>
                  <a:schemeClr val="tx1"/>
                </a:solidFill>
                <a:latin typeface="Times New Roman"/>
                <a:ea typeface="Calibri"/>
                <a:cs typeface="Times New Roman"/>
              </a:rPr>
              <a:t> </a:t>
            </a:r>
            <a:r>
              <a:rPr lang="uk-UA" sz="2000" dirty="0">
                <a:solidFill>
                  <a:schemeClr val="tx1"/>
                </a:solidFill>
                <a:latin typeface="Times New Roman"/>
                <a:ea typeface="Calibri"/>
                <a:cs typeface="Times New Roman"/>
              </a:rPr>
              <a:t>була</a:t>
            </a:r>
            <a:r>
              <a:rPr lang="ru-RU" sz="2000" dirty="0">
                <a:solidFill>
                  <a:schemeClr val="tx1"/>
                </a:solidFill>
                <a:latin typeface="Times New Roman"/>
                <a:ea typeface="Calibri"/>
                <a:cs typeface="Times New Roman"/>
              </a:rPr>
              <a:t> </a:t>
            </a:r>
            <a:r>
              <a:rPr lang="uk-UA" sz="2000" dirty="0">
                <a:solidFill>
                  <a:schemeClr val="tx1"/>
                </a:solidFill>
                <a:latin typeface="Times New Roman"/>
                <a:ea typeface="Calibri"/>
                <a:cs typeface="Times New Roman"/>
              </a:rPr>
              <a:t>організована зустріч з представниками Міністерства освіти і науки України та Центрального комітету Профспілки працівників освіти і науки України.</a:t>
            </a:r>
            <a:endParaRPr lang="ru-RU" sz="2000" dirty="0">
              <a:solidFill>
                <a:schemeClr val="tx1"/>
              </a:solidFill>
            </a:endParaRPr>
          </a:p>
        </p:txBody>
      </p:sp>
      <p:pic>
        <p:nvPicPr>
          <p:cNvPr id="1027" name="Picture 3" descr="C:\Users\лооошщ99г8\Desktop\odessa_fpu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979" y="3860640"/>
            <a:ext cx="5135563" cy="2955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ОБКОМ\Пленуми-2022\Фото пед.надія\1-mis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147083"/>
            <a:ext cx="2592288" cy="263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820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260648"/>
            <a:ext cx="8712968" cy="3384376"/>
          </a:xfrm>
        </p:spPr>
        <p:txBody>
          <a:bodyPr>
            <a:normAutofit/>
          </a:bodyPr>
          <a:lstStyle/>
          <a:p>
            <a:pPr marL="45720" indent="0" algn="just">
              <a:lnSpc>
                <a:spcPct val="115000"/>
              </a:lnSpc>
              <a:spcAft>
                <a:spcPts val="1000"/>
              </a:spcAft>
              <a:buNone/>
            </a:pPr>
            <a:r>
              <a:rPr lang="uk-UA" sz="2400" dirty="0" smtClean="0">
                <a:solidFill>
                  <a:schemeClr val="tx1"/>
                </a:solidFill>
                <a:latin typeface="Times New Roman"/>
                <a:ea typeface="Calibri"/>
                <a:cs typeface="Times New Roman"/>
              </a:rPr>
              <a:t>    Вперше </a:t>
            </a:r>
            <a:r>
              <a:rPr lang="uk-UA" sz="2400" dirty="0">
                <a:solidFill>
                  <a:schemeClr val="tx1"/>
                </a:solidFill>
                <a:latin typeface="Times New Roman"/>
                <a:ea typeface="Calibri"/>
                <a:cs typeface="Times New Roman"/>
              </a:rPr>
              <a:t>у 2021 році засновано Премію молодим вченим Одеської ОО ППОНУ. Переможцями стали науковці, молоді вчені з ОНТУ, ОНЕУ, </a:t>
            </a:r>
            <a:r>
              <a:rPr lang="uk-UA" sz="2400" dirty="0" smtClean="0">
                <a:solidFill>
                  <a:schemeClr val="tx1"/>
                </a:solidFill>
                <a:latin typeface="Times New Roman"/>
                <a:ea typeface="Calibri"/>
                <a:cs typeface="Times New Roman"/>
              </a:rPr>
              <a:t>ПНПУ.</a:t>
            </a:r>
            <a:endParaRPr lang="ru-RU" sz="1800" dirty="0" smtClean="0">
              <a:solidFill>
                <a:schemeClr val="tx1"/>
              </a:solidFill>
              <a:latin typeface="Calibri"/>
              <a:ea typeface="Calibri"/>
              <a:cs typeface="Times New Roman"/>
            </a:endParaRPr>
          </a:p>
          <a:p>
            <a:pPr marL="45720" indent="0" algn="just">
              <a:lnSpc>
                <a:spcPct val="115000"/>
              </a:lnSpc>
              <a:spcAft>
                <a:spcPts val="1000"/>
              </a:spcAft>
              <a:buNone/>
            </a:pPr>
            <a:r>
              <a:rPr lang="uk-UA" sz="2400" dirty="0" smtClean="0">
                <a:solidFill>
                  <a:schemeClr val="tx1"/>
                </a:solidFill>
                <a:latin typeface="Times New Roman"/>
                <a:ea typeface="Times New Roman"/>
                <a:cs typeface="Times New Roman"/>
              </a:rPr>
              <a:t>   У </a:t>
            </a:r>
            <a:r>
              <a:rPr lang="uk-UA" sz="2400" dirty="0">
                <a:solidFill>
                  <a:schemeClr val="tx1"/>
                </a:solidFill>
                <a:latin typeface="Times New Roman"/>
                <a:ea typeface="Times New Roman"/>
                <a:cs typeface="Times New Roman"/>
              </a:rPr>
              <a:t>березні-квітні 2022 року  </a:t>
            </a:r>
            <a:r>
              <a:rPr lang="uk-UA" sz="2400" dirty="0" smtClean="0">
                <a:solidFill>
                  <a:schemeClr val="tx1"/>
                </a:solidFill>
                <a:latin typeface="Times New Roman"/>
                <a:ea typeface="Times New Roman"/>
                <a:cs typeface="Times New Roman"/>
              </a:rPr>
              <a:t>вдруге проведено </a:t>
            </a:r>
            <a:r>
              <a:rPr lang="uk-UA" sz="2400" dirty="0">
                <a:solidFill>
                  <a:schemeClr val="tx1"/>
                </a:solidFill>
                <a:latin typeface="Times New Roman"/>
                <a:ea typeface="Times New Roman"/>
                <a:cs typeface="Times New Roman"/>
              </a:rPr>
              <a:t>конкурс серед науковців закладів вищої освіти, переможцям присуджені </a:t>
            </a:r>
            <a:r>
              <a:rPr lang="uk-UA" sz="2400" dirty="0" smtClean="0">
                <a:solidFill>
                  <a:schemeClr val="tx1"/>
                </a:solidFill>
                <a:latin typeface="Times New Roman"/>
                <a:ea typeface="Times New Roman"/>
                <a:cs typeface="Times New Roman"/>
              </a:rPr>
              <a:t>Премії  </a:t>
            </a:r>
            <a:r>
              <a:rPr lang="uk-UA" sz="2400" dirty="0">
                <a:solidFill>
                  <a:schemeClr val="tx1"/>
                </a:solidFill>
                <a:latin typeface="Times New Roman"/>
                <a:ea typeface="Times New Roman"/>
                <a:cs typeface="Times New Roman"/>
              </a:rPr>
              <a:t>Одеської ОО </a:t>
            </a:r>
            <a:r>
              <a:rPr lang="uk-UA" sz="2400" dirty="0" smtClean="0">
                <a:solidFill>
                  <a:schemeClr val="tx1"/>
                </a:solidFill>
                <a:latin typeface="Times New Roman"/>
                <a:ea typeface="Times New Roman"/>
                <a:cs typeface="Times New Roman"/>
              </a:rPr>
              <a:t>ППОНУ якими стали </a:t>
            </a:r>
            <a:r>
              <a:rPr lang="uk-UA" sz="2400" dirty="0">
                <a:solidFill>
                  <a:schemeClr val="tx1"/>
                </a:solidFill>
                <a:latin typeface="Times New Roman"/>
                <a:ea typeface="Times New Roman"/>
                <a:cs typeface="Times New Roman"/>
              </a:rPr>
              <a:t>молоді вчені з ОНТУ, ПНПУ, МГУ.</a:t>
            </a:r>
            <a:endParaRPr lang="ru-RU" sz="1800" dirty="0">
              <a:solidFill>
                <a:schemeClr val="tx1"/>
              </a:solidFill>
              <a:latin typeface="Calibri"/>
              <a:ea typeface="Calibri"/>
              <a:cs typeface="Times New Roman"/>
            </a:endParaRPr>
          </a:p>
          <a:p>
            <a:endParaRPr lang="ru-RU" dirty="0"/>
          </a:p>
        </p:txBody>
      </p:sp>
      <p:pic>
        <p:nvPicPr>
          <p:cNvPr id="24578" name="Picture 2" descr="photo_2022-05-23_12-29-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6401" y="3429001"/>
            <a:ext cx="4255429" cy="31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11" y="3686703"/>
            <a:ext cx="3873769" cy="289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2302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260648"/>
            <a:ext cx="8424936" cy="3474720"/>
          </a:xfrm>
        </p:spPr>
        <p:txBody>
          <a:bodyPr>
            <a:normAutofit/>
          </a:bodyPr>
          <a:lstStyle/>
          <a:p>
            <a:pPr indent="0" algn="just">
              <a:lnSpc>
                <a:spcPct val="115000"/>
              </a:lnSpc>
              <a:spcAft>
                <a:spcPts val="0"/>
              </a:spcAft>
              <a:buNone/>
            </a:pPr>
            <a:r>
              <a:rPr lang="uk-UA" sz="2400" dirty="0" smtClean="0">
                <a:solidFill>
                  <a:srgbClr val="000000"/>
                </a:solidFill>
                <a:latin typeface="Times New Roman"/>
                <a:ea typeface="Arial Unicode MS"/>
                <a:cs typeface="Times New Roman"/>
              </a:rPr>
              <a:t>     13 </a:t>
            </a:r>
            <a:r>
              <a:rPr lang="uk-UA" sz="2400" dirty="0">
                <a:solidFill>
                  <a:srgbClr val="000000"/>
                </a:solidFill>
                <a:latin typeface="Times New Roman"/>
                <a:ea typeface="Arial Unicode MS"/>
                <a:cs typeface="Times New Roman"/>
              </a:rPr>
              <a:t>вересня 2022р. комітетом Одеської обласної організації Профспілки працівників освіти і науки України проведений семінар для голів первинних профспілкових організацій студентів та заступників об'єднаних профспілкових організацій Одещини. Піднімали важливі питання щодо мотивації членства, організаційних питань, ведення документознавства та бухгалтерії. </a:t>
            </a:r>
            <a:endParaRPr lang="ru-RU" sz="1800" dirty="0">
              <a:latin typeface="Calibri"/>
              <a:ea typeface="Calibri"/>
              <a:cs typeface="Times New Roman"/>
            </a:endParaRPr>
          </a:p>
        </p:txBody>
      </p:sp>
      <p:pic>
        <p:nvPicPr>
          <p:cNvPr id="27650" name="Picture 2" descr="Навчання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18040"/>
            <a:ext cx="4032448" cy="32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Начання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92" y="3356993"/>
            <a:ext cx="4057879" cy="327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098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7504" y="188640"/>
            <a:ext cx="8784976" cy="3777600"/>
          </a:xfrm>
        </p:spPr>
        <p:txBody>
          <a:bodyPr>
            <a:normAutofit fontScale="85000" lnSpcReduction="20000"/>
          </a:bodyPr>
          <a:lstStyle/>
          <a:p>
            <a:pPr indent="450215" algn="just">
              <a:lnSpc>
                <a:spcPct val="115000"/>
              </a:lnSpc>
              <a:spcAft>
                <a:spcPts val="0"/>
              </a:spcAft>
            </a:pPr>
            <a:r>
              <a:rPr lang="uk-UA" sz="2400" dirty="0">
                <a:solidFill>
                  <a:schemeClr val="tx1"/>
                </a:solidFill>
                <a:latin typeface="Times New Roman"/>
                <a:ea typeface="Times New Roman"/>
                <a:cs typeface="Times New Roman"/>
              </a:rPr>
              <a:t>10 листопада 2022р. відзначали Всесвітній день науки в ім’я миру та розвитку, свято, засноване у 2001 році під егідою ЮНЕСКО. Дуже символічно, що саме в цей день в Одеському будинку вчених за ініціативою і підтримки Одеської обласної організації Профспілки своє перше засідання провела новостворена ІТ Секція молодих учених Будинку вчених.</a:t>
            </a:r>
            <a:endParaRPr lang="ru-RU" sz="1800" dirty="0">
              <a:solidFill>
                <a:schemeClr val="tx1"/>
              </a:solidFill>
              <a:latin typeface="Calibri"/>
              <a:ea typeface="Calibri"/>
              <a:cs typeface="Times New Roman"/>
            </a:endParaRPr>
          </a:p>
          <a:p>
            <a:pPr indent="450215" algn="just">
              <a:lnSpc>
                <a:spcPct val="115000"/>
              </a:lnSpc>
              <a:spcAft>
                <a:spcPts val="0"/>
              </a:spcAft>
            </a:pPr>
            <a:r>
              <a:rPr lang="uk-UA" sz="2400" dirty="0">
                <a:solidFill>
                  <a:schemeClr val="tx1"/>
                </a:solidFill>
                <a:latin typeface="Times New Roman"/>
                <a:ea typeface="Times New Roman"/>
                <a:cs typeface="Times New Roman"/>
              </a:rPr>
              <a:t>Організатором та керівником секції стала Ольшевська Ольга Володимирівна, кандидат технічних наук, доцент, директорка </a:t>
            </a:r>
            <a:r>
              <a:rPr lang="uk-UA" sz="2400" dirty="0" smtClean="0">
                <a:solidFill>
                  <a:schemeClr val="tx1"/>
                </a:solidFill>
                <a:latin typeface="Times New Roman"/>
                <a:ea typeface="Times New Roman"/>
                <a:cs typeface="Times New Roman"/>
                <a:hlinkClick r:id="rId2"/>
              </a:rPr>
              <a:t>Науково-технічної бібліотеки </a:t>
            </a:r>
            <a:r>
              <a:rPr lang="uk-UA" sz="2400" dirty="0">
                <a:solidFill>
                  <a:schemeClr val="tx1"/>
                </a:solidFill>
                <a:latin typeface="Times New Roman"/>
                <a:ea typeface="Times New Roman"/>
                <a:cs typeface="Times New Roman"/>
                <a:hlinkClick r:id="rId2"/>
              </a:rPr>
              <a:t>ОНТУ</a:t>
            </a:r>
            <a:r>
              <a:rPr lang="uk-UA" sz="2400" dirty="0">
                <a:solidFill>
                  <a:schemeClr val="tx1"/>
                </a:solidFill>
                <a:latin typeface="Times New Roman"/>
                <a:ea typeface="Times New Roman"/>
                <a:cs typeface="Times New Roman"/>
              </a:rPr>
              <a:t>, лауреат І Премії Одеської обласної організації Профспілки молодим ученим у 2022 році. </a:t>
            </a:r>
            <a:endParaRPr lang="ru-RU" sz="1800" dirty="0">
              <a:solidFill>
                <a:schemeClr val="tx1"/>
              </a:solidFill>
              <a:latin typeface="Calibri"/>
              <a:ea typeface="Calibri"/>
              <a:cs typeface="Times New Roman"/>
            </a:endParaRPr>
          </a:p>
          <a:p>
            <a:pPr indent="449580" algn="just">
              <a:lnSpc>
                <a:spcPct val="115000"/>
              </a:lnSpc>
              <a:spcAft>
                <a:spcPts val="0"/>
              </a:spcAft>
            </a:pPr>
            <a:r>
              <a:rPr lang="uk-UA" sz="2400" dirty="0">
                <a:solidFill>
                  <a:schemeClr val="tx1"/>
                </a:solidFill>
                <a:latin typeface="Times New Roman"/>
                <a:ea typeface="Times New Roman"/>
                <a:cs typeface="Times New Roman"/>
              </a:rPr>
              <a:t>У роботі секції взяли участь 20 представників із 7 закладів вищої освіти (ОНУ ім. І.І. Мечникова, ОНТУ, ДУ «Одеська політехніка», ОНЕУ, МГУ, </a:t>
            </a:r>
            <a:r>
              <a:rPr lang="uk-UA" sz="2400" dirty="0" err="1">
                <a:solidFill>
                  <a:schemeClr val="tx1"/>
                </a:solidFill>
                <a:latin typeface="Times New Roman"/>
                <a:ea typeface="Times New Roman"/>
                <a:cs typeface="Times New Roman"/>
              </a:rPr>
              <a:t>ОДЕкУ</a:t>
            </a:r>
            <a:r>
              <a:rPr lang="uk-UA" sz="2400" dirty="0">
                <a:solidFill>
                  <a:schemeClr val="tx1"/>
                </a:solidFill>
                <a:latin typeface="Times New Roman"/>
                <a:ea typeface="Times New Roman"/>
                <a:cs typeface="Times New Roman"/>
              </a:rPr>
              <a:t>, ДУІТЗ). </a:t>
            </a:r>
            <a:endParaRPr lang="ru-RU" sz="1800" dirty="0">
              <a:solidFill>
                <a:schemeClr val="tx1"/>
              </a:solidFill>
              <a:latin typeface="Calibri"/>
              <a:ea typeface="Calibri"/>
              <a:cs typeface="Times New Roman"/>
            </a:endParaRPr>
          </a:p>
          <a:p>
            <a:endParaRPr lang="ru-RU" dirty="0"/>
          </a:p>
        </p:txBody>
      </p:sp>
      <p:pic>
        <p:nvPicPr>
          <p:cNvPr id="25602" name="Picture 2" descr="ІТ секція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573016"/>
            <a:ext cx="4752528" cy="318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940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332656"/>
            <a:ext cx="8712968" cy="3474720"/>
          </a:xfrm>
        </p:spPr>
        <p:txBody>
          <a:bodyPr>
            <a:normAutofit/>
          </a:bodyPr>
          <a:lstStyle/>
          <a:p>
            <a:pPr indent="0" algn="just">
              <a:lnSpc>
                <a:spcPct val="115000"/>
              </a:lnSpc>
              <a:spcAft>
                <a:spcPts val="0"/>
              </a:spcAft>
              <a:buNone/>
            </a:pPr>
            <a:r>
              <a:rPr lang="uk-UA" sz="2400" dirty="0">
                <a:solidFill>
                  <a:schemeClr val="tx1"/>
                </a:solidFill>
                <a:latin typeface="Times New Roman"/>
                <a:ea typeface="Times New Roman"/>
                <a:cs typeface="Times New Roman"/>
              </a:rPr>
              <a:t>18 листопада 2022р. в Будинку вчених проведений святковий захід до міжнародного Дня студентів з вручення профспілковим активістам грамот та грошових премій від комітету</a:t>
            </a:r>
            <a:r>
              <a:rPr lang="uk-UA" sz="2400" b="1" dirty="0">
                <a:solidFill>
                  <a:schemeClr val="tx1"/>
                </a:solidFill>
                <a:latin typeface="Times New Roman"/>
                <a:ea typeface="Times New Roman"/>
                <a:cs typeface="Times New Roman"/>
              </a:rPr>
              <a:t> </a:t>
            </a:r>
            <a:r>
              <a:rPr lang="uk-UA" sz="2400" dirty="0">
                <a:solidFill>
                  <a:schemeClr val="tx1"/>
                </a:solidFill>
                <a:latin typeface="Times New Roman"/>
                <a:ea typeface="Times New Roman"/>
                <a:cs typeface="Times New Roman"/>
              </a:rPr>
              <a:t>Одеської обласної організації Профспілки. Нагороджено 26 студентів від 10 закладів вищої освіти на загальну суму близько 50 тис. грн. Крім цього для студентів була організована пізнавальна екскурсія Будинком вчених та фотосесія.</a:t>
            </a:r>
            <a:endParaRPr lang="ru-RU" sz="1800" dirty="0">
              <a:solidFill>
                <a:schemeClr val="tx1"/>
              </a:solidFill>
              <a:latin typeface="Calibri"/>
              <a:ea typeface="Calibri"/>
              <a:cs typeface="Times New Roman"/>
            </a:endParaRPr>
          </a:p>
          <a:p>
            <a:endParaRPr lang="ru-RU"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299000"/>
            <a:ext cx="5096594" cy="35312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ОБКОМ\День студ.-2022\316196889_1196192337630846_361231259832394073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6" y="3717032"/>
            <a:ext cx="3768419" cy="282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3346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259632" y="1196752"/>
            <a:ext cx="6400800" cy="1257320"/>
          </a:xfrm>
        </p:spPr>
        <p:txBody>
          <a:bodyPr>
            <a:normAutofit/>
          </a:bodyPr>
          <a:lstStyle/>
          <a:p>
            <a:pPr marL="45720" indent="0" algn="ctr">
              <a:buNone/>
            </a:pPr>
            <a:r>
              <a:rPr lang="uk-UA" sz="6000" b="1" dirty="0" smtClean="0">
                <a:solidFill>
                  <a:schemeClr val="tx1"/>
                </a:solidFill>
              </a:rPr>
              <a:t>Дякую за увагу!</a:t>
            </a:r>
            <a:endParaRPr lang="ru-RU" sz="6000" b="1" dirty="0">
              <a:solidFill>
                <a:schemeClr val="tx1"/>
              </a:solidFill>
            </a:endParaRPr>
          </a:p>
        </p:txBody>
      </p:sp>
      <p:pic>
        <p:nvPicPr>
          <p:cNvPr id="28674" name="Picture 2" descr="молодеж | &quot;НАШ ГОРОД&quot; новости Мелитополя и Запорожской обла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36912"/>
            <a:ext cx="4824536" cy="353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316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475656" y="836712"/>
            <a:ext cx="6400800" cy="897280"/>
          </a:xfrm>
        </p:spPr>
        <p:txBody>
          <a:bodyPr>
            <a:noAutofit/>
          </a:bodyPr>
          <a:lstStyle/>
          <a:p>
            <a:pPr marL="45720" indent="0" algn="ctr">
              <a:buNone/>
            </a:pPr>
            <a:r>
              <a:rPr lang="uk-UA" sz="4400" b="1" dirty="0" smtClean="0">
                <a:solidFill>
                  <a:schemeClr val="tx1"/>
                </a:solidFill>
                <a:latin typeface="Times New Roman" panose="02020603050405020304" pitchFamily="18" charset="0"/>
                <a:cs typeface="Times New Roman" panose="02020603050405020304" pitchFamily="18" charset="0"/>
              </a:rPr>
              <a:t>Робота з молоддю, що навчається</a:t>
            </a:r>
            <a:endParaRPr lang="ru-RU" sz="4400" b="1" dirty="0">
              <a:solidFill>
                <a:schemeClr val="tx1"/>
              </a:solidFill>
              <a:latin typeface="Times New Roman" panose="02020603050405020304" pitchFamily="18" charset="0"/>
              <a:cs typeface="Times New Roman" panose="02020603050405020304" pitchFamily="18" charset="0"/>
            </a:endParaRPr>
          </a:p>
        </p:txBody>
      </p:sp>
      <p:pic>
        <p:nvPicPr>
          <p:cNvPr id="5122" name="Picture 2" descr="https://static.bntu.by/bntu/new/news/uploads/fast/19_Image0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420888"/>
            <a:ext cx="5849011" cy="389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77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548680"/>
            <a:ext cx="8352928" cy="3474720"/>
          </a:xfrm>
        </p:spPr>
        <p:txBody>
          <a:bodyPr>
            <a:normAutofit/>
          </a:bodyPr>
          <a:lstStyle/>
          <a:p>
            <a:pPr marL="45720" indent="0" algn="just">
              <a:buNone/>
            </a:pPr>
            <a:r>
              <a:rPr lang="uk-UA" sz="2400" dirty="0" smtClean="0">
                <a:solidFill>
                  <a:schemeClr val="tx1"/>
                </a:solidFill>
                <a:latin typeface="Times New Roman"/>
                <a:ea typeface="Arial Unicode MS"/>
              </a:rPr>
              <a:t>      Інформацію </a:t>
            </a:r>
            <a:r>
              <a:rPr lang="uk-UA" sz="2400" dirty="0">
                <a:solidFill>
                  <a:schemeClr val="tx1"/>
                </a:solidFill>
                <a:latin typeface="Times New Roman"/>
                <a:ea typeface="Arial Unicode MS"/>
              </a:rPr>
              <a:t>по студентах надали 8 закладів вищої </a:t>
            </a:r>
            <a:r>
              <a:rPr lang="uk-UA" sz="2400" dirty="0" smtClean="0">
                <a:solidFill>
                  <a:schemeClr val="tx1"/>
                </a:solidFill>
                <a:latin typeface="Times New Roman"/>
                <a:ea typeface="Arial Unicode MS"/>
              </a:rPr>
              <a:t>освіти з 11: </a:t>
            </a:r>
            <a:r>
              <a:rPr lang="uk-UA" sz="2400" dirty="0">
                <a:solidFill>
                  <a:schemeClr val="tx1"/>
                </a:solidFill>
                <a:latin typeface="Times New Roman"/>
                <a:ea typeface="Arial Unicode MS"/>
              </a:rPr>
              <a:t>Одеський національний технологічний університет, Одеський національний економічний університет, Одеська державна академія будівництва та архітектури, Південноукраїнський національний педагогічний університет ім. К.Д. Ушинського, Державний університет інтелектуальних технологій і звʼязку, Міжнародний гуманітарний університет, Ізмаїльський державний гуманітарний університет, </a:t>
            </a:r>
            <a:r>
              <a:rPr lang="uk-UA" sz="2400" dirty="0" smtClean="0">
                <a:solidFill>
                  <a:schemeClr val="tx1"/>
                </a:solidFill>
                <a:latin typeface="Times New Roman"/>
                <a:ea typeface="Arial Unicode MS"/>
              </a:rPr>
              <a:t>Національний </a:t>
            </a:r>
            <a:r>
              <a:rPr lang="uk-UA" sz="2400" dirty="0">
                <a:solidFill>
                  <a:schemeClr val="tx1"/>
                </a:solidFill>
                <a:latin typeface="Times New Roman"/>
                <a:ea typeface="Arial Unicode MS"/>
              </a:rPr>
              <a:t>університет «Одеська політехніка». </a:t>
            </a:r>
            <a:endParaRPr lang="ru-RU" dirty="0">
              <a:solidFill>
                <a:schemeClr val="tx1"/>
              </a:solidFill>
            </a:endParaRPr>
          </a:p>
        </p:txBody>
      </p:sp>
      <p:pic>
        <p:nvPicPr>
          <p:cNvPr id="7170" name="Picture 2" descr="Студент английского для академических целей Академия академического письма  Курс, книга, мебель, английский, книга комиксов png | PNGW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861048"/>
            <a:ext cx="2664736" cy="284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833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188640"/>
            <a:ext cx="8208912" cy="4104456"/>
          </a:xfrm>
        </p:spPr>
        <p:txBody>
          <a:bodyPr>
            <a:normAutofit lnSpcReduction="10000"/>
          </a:bodyPr>
          <a:lstStyle/>
          <a:p>
            <a:pPr marL="0" indent="447675" algn="just">
              <a:lnSpc>
                <a:spcPct val="115000"/>
              </a:lnSpc>
              <a:spcAft>
                <a:spcPts val="0"/>
              </a:spcAft>
              <a:buNone/>
            </a:pPr>
            <a:r>
              <a:rPr lang="uk-UA" sz="2400" dirty="0">
                <a:solidFill>
                  <a:srgbClr val="000000"/>
                </a:solidFill>
                <a:latin typeface="Times New Roman"/>
                <a:ea typeface="Arial Unicode MS"/>
                <a:cs typeface="Times New Roman"/>
              </a:rPr>
              <a:t>Питання захисту соціально-економічних прав студентів в основному відображені в окремих угодах між первинною профспілковою організацією та закладом вищої освіти. В обʼєднаних первинних профспілкових організаціях таких як ІДГУ, ПНПУ існує колективний договір, в якому є пункт щодо захисту соціально-економічних прав студентів</a:t>
            </a:r>
            <a:r>
              <a:rPr lang="uk-UA" sz="2400" b="1" dirty="0">
                <a:solidFill>
                  <a:srgbClr val="000000"/>
                </a:solidFill>
                <a:latin typeface="Times New Roman"/>
                <a:ea typeface="Arial Unicode MS"/>
                <a:cs typeface="Times New Roman"/>
              </a:rPr>
              <a:t>.</a:t>
            </a:r>
            <a:endParaRPr lang="ru-RU" sz="1800" dirty="0">
              <a:latin typeface="Calibri"/>
              <a:ea typeface="Calibri"/>
              <a:cs typeface="Times New Roman"/>
            </a:endParaRPr>
          </a:p>
          <a:p>
            <a:pPr marL="0" lvl="0" indent="449580" algn="just">
              <a:lnSpc>
                <a:spcPct val="115000"/>
              </a:lnSpc>
              <a:spcBef>
                <a:spcPts val="0"/>
              </a:spcBef>
              <a:spcAft>
                <a:spcPts val="0"/>
              </a:spcAft>
              <a:buClrTx/>
              <a:buSzTx/>
              <a:buNone/>
            </a:pPr>
            <a:r>
              <a:rPr lang="uk-UA" sz="2400" dirty="0">
                <a:solidFill>
                  <a:prstClr val="black"/>
                </a:solidFill>
                <a:latin typeface="Times New Roman"/>
                <a:ea typeface="Times New Roman"/>
                <a:cs typeface="Times New Roman"/>
              </a:rPr>
              <a:t>Завдяки угоді в ЗВО здійснюється регулювання соціально-економічних відносин між профспілковим комітетом студентів, як представником осіб, що </a:t>
            </a:r>
            <a:r>
              <a:rPr lang="uk-UA" sz="2400" dirty="0" smtClean="0">
                <a:solidFill>
                  <a:prstClr val="black"/>
                </a:solidFill>
                <a:latin typeface="Times New Roman"/>
                <a:ea typeface="Times New Roman"/>
                <a:cs typeface="Times New Roman"/>
              </a:rPr>
              <a:t>навчаються, </a:t>
            </a:r>
            <a:r>
              <a:rPr lang="uk-UA" sz="2400" dirty="0">
                <a:solidFill>
                  <a:prstClr val="black"/>
                </a:solidFill>
                <a:latin typeface="Times New Roman"/>
                <a:ea typeface="Times New Roman"/>
                <a:cs typeface="Times New Roman"/>
              </a:rPr>
              <a:t>та адміністрацією навчального закладу</a:t>
            </a:r>
            <a:r>
              <a:rPr lang="uk-UA" sz="2400" dirty="0" smtClean="0">
                <a:solidFill>
                  <a:prstClr val="black"/>
                </a:solidFill>
                <a:latin typeface="Times New Roman"/>
                <a:ea typeface="Times New Roman"/>
                <a:cs typeface="Times New Roman"/>
              </a:rPr>
              <a:t>.</a:t>
            </a:r>
            <a:endParaRPr lang="ru-RU" sz="2400" dirty="0">
              <a:solidFill>
                <a:prstClr val="black"/>
              </a:solidFill>
              <a:latin typeface="Calibri"/>
              <a:ea typeface="Calibri"/>
              <a:cs typeface="Times New Roman"/>
            </a:endParaRPr>
          </a:p>
        </p:txBody>
      </p:sp>
      <p:pic>
        <p:nvPicPr>
          <p:cNvPr id="9218" name="Picture 2" descr="Мирова угода: догодити кожному не реально | Банкрутство та Ліквідація в  Україні | Банкротство и Ликвидация в Украин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07780"/>
            <a:ext cx="4609356" cy="275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01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67544" y="332656"/>
            <a:ext cx="8352928" cy="4497680"/>
          </a:xfrm>
        </p:spPr>
        <p:txBody>
          <a:bodyPr>
            <a:normAutofit/>
          </a:bodyPr>
          <a:lstStyle/>
          <a:p>
            <a:pPr indent="0" algn="just">
              <a:lnSpc>
                <a:spcPct val="115000"/>
              </a:lnSpc>
              <a:spcAft>
                <a:spcPts val="0"/>
              </a:spcAft>
              <a:buNone/>
            </a:pPr>
            <a:r>
              <a:rPr lang="uk-UA" sz="2000" dirty="0" smtClean="0">
                <a:solidFill>
                  <a:schemeClr val="tx1"/>
                </a:solidFill>
                <a:latin typeface="Times New Roman"/>
                <a:ea typeface="Times New Roman"/>
                <a:cs typeface="Times New Roman"/>
              </a:rPr>
              <a:t>    Саме </a:t>
            </a:r>
            <a:r>
              <a:rPr lang="uk-UA" sz="2000" dirty="0">
                <a:solidFill>
                  <a:schemeClr val="tx1"/>
                </a:solidFill>
                <a:latin typeface="Times New Roman"/>
                <a:ea typeface="Times New Roman"/>
                <a:cs typeface="Times New Roman"/>
              </a:rPr>
              <a:t>завдяки співпраці профкому студентів з адміністрацією, не зважаючи на відсутність фінансування з боку фонду соціального страхування, в Одеському національному технологічному університеті не тільки збережено матеріально-технічну базу санаторію-профілакторію, але й зроблено капітальний ремонт у лікувальних кабінетах, відновлено функціонування медичного обладнання. Всі студенти та працівники університету мають можливість отримувати певні медичні послуги абсолютно безкоштовно</a:t>
            </a:r>
            <a:r>
              <a:rPr lang="uk-UA" sz="2000" dirty="0" smtClean="0">
                <a:solidFill>
                  <a:schemeClr val="tx1"/>
                </a:solidFill>
                <a:latin typeface="Times New Roman"/>
                <a:ea typeface="Times New Roman"/>
                <a:cs typeface="Times New Roman"/>
              </a:rPr>
              <a:t>.</a:t>
            </a:r>
            <a:endParaRPr lang="ru-RU" sz="1600" dirty="0">
              <a:solidFill>
                <a:schemeClr val="tx1"/>
              </a:solidFill>
              <a:latin typeface="Calibri"/>
              <a:ea typeface="Calibri"/>
              <a:cs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59" y="3220377"/>
            <a:ext cx="7627273" cy="330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555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55575" y="332656"/>
            <a:ext cx="8736905" cy="5688632"/>
          </a:xfrm>
        </p:spPr>
        <p:txBody>
          <a:bodyPr>
            <a:normAutofit/>
          </a:bodyPr>
          <a:lstStyle/>
          <a:p>
            <a:pPr indent="0" algn="just">
              <a:lnSpc>
                <a:spcPct val="115000"/>
              </a:lnSpc>
              <a:spcAft>
                <a:spcPts val="0"/>
              </a:spcAft>
              <a:buNone/>
            </a:pPr>
            <a:r>
              <a:rPr lang="uk-UA" sz="2000" dirty="0" smtClean="0">
                <a:solidFill>
                  <a:schemeClr val="tx1"/>
                </a:solidFill>
                <a:latin typeface="Times New Roman"/>
                <a:ea typeface="Times New Roman"/>
                <a:cs typeface="Times New Roman"/>
              </a:rPr>
              <a:t>    Одним </a:t>
            </a:r>
            <a:r>
              <a:rPr lang="uk-UA" sz="2000" dirty="0">
                <a:solidFill>
                  <a:schemeClr val="tx1"/>
                </a:solidFill>
                <a:latin typeface="Times New Roman"/>
                <a:ea typeface="Times New Roman"/>
                <a:cs typeface="Times New Roman"/>
              </a:rPr>
              <a:t>із пунктів угоди в ОНТУ є сприяння з боку адміністрації  працевлаштуванню випускників за отриманою спеціальністю. На сьогодні це питання набуло гострої актуальності, насамперед у зв’язку з відсутністю у державі закону про обов’язкове працевлаштування випускників. На виконання цього пункту угоди в університеті щороку проводяться дві ярмарки вакансій для студентів, а також організовуються дні підприємств на базі університету. За підсумками роботи ярмарку вакансій в 2022р. працевлаштовано більше 90 % студентів бюджетної форми навчання і 23 % студентів, які навчалися за контрактом.</a:t>
            </a:r>
            <a:endParaRPr lang="ru-RU" sz="1600" dirty="0">
              <a:solidFill>
                <a:schemeClr val="tx1"/>
              </a:solidFill>
              <a:latin typeface="Calibri"/>
              <a:ea typeface="Calibri"/>
              <a:cs typeface="Times New Roman"/>
            </a:endParaRPr>
          </a:p>
          <a:p>
            <a:pPr indent="0" algn="just">
              <a:lnSpc>
                <a:spcPct val="115000"/>
              </a:lnSpc>
              <a:spcAft>
                <a:spcPts val="0"/>
              </a:spcAft>
              <a:buNone/>
            </a:pPr>
            <a:r>
              <a:rPr lang="uk-UA" sz="2000" dirty="0" smtClean="0">
                <a:solidFill>
                  <a:schemeClr val="tx1"/>
                </a:solidFill>
                <a:latin typeface="Times New Roman"/>
                <a:ea typeface="Times New Roman"/>
                <a:cs typeface="Times New Roman"/>
              </a:rPr>
              <a:t>    Відповідно </a:t>
            </a:r>
            <a:r>
              <a:rPr lang="uk-UA" sz="2000" dirty="0">
                <a:solidFill>
                  <a:schemeClr val="tx1"/>
                </a:solidFill>
                <a:latin typeface="Times New Roman"/>
                <a:ea typeface="Times New Roman"/>
                <a:cs typeface="Times New Roman"/>
              </a:rPr>
              <a:t>до угоди всі студенти та аспіранти мають змогу безкоштовно друкувати наукові праці у наукових виданнях університету.</a:t>
            </a:r>
            <a:endParaRPr lang="ru-RU" sz="1600" dirty="0">
              <a:solidFill>
                <a:schemeClr val="tx1"/>
              </a:solidFill>
              <a:latin typeface="Calibri"/>
              <a:ea typeface="Calibri"/>
              <a:cs typeface="Times New Roman"/>
            </a:endParaRPr>
          </a:p>
          <a:p>
            <a:endParaRPr lang="uk-UA" dirty="0" smtClean="0"/>
          </a:p>
          <a:p>
            <a:endParaRPr lang="ru-RU" dirty="0"/>
          </a:p>
        </p:txBody>
      </p:sp>
      <p:sp>
        <p:nvSpPr>
          <p:cNvPr id="4" name="AutoShape 2" descr="ОГОЛОШЕННЯ ПРО МАРАФОН «ЯРМАРОК ВАКАНСІЙ» | Василівська громада"/>
          <p:cNvSpPr>
            <a:spLocks noChangeAspect="1" noChangeArrowheads="1"/>
          </p:cNvSpPr>
          <p:nvPr/>
        </p:nvSpPr>
        <p:spPr bwMode="auto">
          <a:xfrm>
            <a:off x="155575" y="-754063"/>
            <a:ext cx="2914650" cy="1571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ОГОЛОШЕННЯ ПРО МАРАФОН «ЯРМАРОК ВАКАНСІЙ» | Василівська громада"/>
          <p:cNvSpPr>
            <a:spLocks noChangeAspect="1" noChangeArrowheads="1"/>
          </p:cNvSpPr>
          <p:nvPr/>
        </p:nvSpPr>
        <p:spPr bwMode="auto">
          <a:xfrm>
            <a:off x="307975" y="-601663"/>
            <a:ext cx="2914650" cy="1571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46" name="Picture 6" descr="ОГОЛОШЕННЯ ПРО МАРАФОН «ЯРМАРОК ВАКАНСІЙ» | Василівська гром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429666"/>
            <a:ext cx="4261407" cy="229460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Возможно, это изображение 5 человек, на открытом воздухе и текс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316828"/>
            <a:ext cx="3360373"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06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116632"/>
            <a:ext cx="8640960" cy="5361776"/>
          </a:xfrm>
        </p:spPr>
        <p:txBody>
          <a:bodyPr>
            <a:normAutofit/>
          </a:bodyPr>
          <a:lstStyle/>
          <a:p>
            <a:pPr indent="0" algn="just">
              <a:lnSpc>
                <a:spcPct val="115000"/>
              </a:lnSpc>
              <a:spcAft>
                <a:spcPts val="0"/>
              </a:spcAft>
              <a:buNone/>
            </a:pPr>
            <a:r>
              <a:rPr lang="uk-UA" sz="2000" dirty="0" smtClean="0">
                <a:solidFill>
                  <a:schemeClr val="tx1"/>
                </a:solidFill>
                <a:latin typeface="Times New Roman"/>
                <a:ea typeface="Arial Unicode MS"/>
                <a:cs typeface="Times New Roman"/>
              </a:rPr>
              <a:t>     В кожному ЗВО </a:t>
            </a:r>
            <a:r>
              <a:rPr lang="uk-UA" sz="2000" dirty="0" smtClean="0">
                <a:solidFill>
                  <a:schemeClr val="tx1"/>
                </a:solidFill>
                <a:latin typeface="Times New Roman"/>
                <a:ea typeface="Times New Roman"/>
                <a:cs typeface="Times New Roman"/>
              </a:rPr>
              <a:t>члени профкому студентів включені до стипендіальних комісій ЗВО та інших комісій, які розглядають питання, що стосуються студентів та аспірантів. Накази про призначення академічних, соціальних, іменних та інших стипендій погоджуються з профспілковим комітетом студентів. </a:t>
            </a:r>
          </a:p>
          <a:p>
            <a:pPr indent="0" algn="just">
              <a:lnSpc>
                <a:spcPct val="115000"/>
              </a:lnSpc>
              <a:spcAft>
                <a:spcPts val="0"/>
              </a:spcAft>
              <a:buNone/>
            </a:pPr>
            <a:r>
              <a:rPr lang="uk-UA" sz="2000" dirty="0" smtClean="0">
                <a:solidFill>
                  <a:schemeClr val="tx1"/>
                </a:solidFill>
                <a:latin typeface="Times New Roman"/>
                <a:ea typeface="Times New Roman"/>
                <a:cs typeface="Times New Roman"/>
              </a:rPr>
              <a:t>     Питання щодо відрахування студентів за порушення навчальної дисципліни або Правил внутрішнього розпорядку університету, гуртожитків вирішуються разом з адміністрацією закладу вищої освіти.</a:t>
            </a:r>
          </a:p>
          <a:p>
            <a:pPr indent="0" algn="just">
              <a:lnSpc>
                <a:spcPct val="115000"/>
              </a:lnSpc>
              <a:spcAft>
                <a:spcPts val="0"/>
              </a:spcAft>
              <a:buNone/>
            </a:pPr>
            <a:r>
              <a:rPr lang="uk-UA" sz="2000" dirty="0" smtClean="0">
                <a:solidFill>
                  <a:srgbClr val="000000"/>
                </a:solidFill>
                <a:latin typeface="Times New Roman"/>
                <a:ea typeface="Arial Unicode MS"/>
                <a:cs typeface="Times New Roman"/>
              </a:rPr>
              <a:t>Відсоток </a:t>
            </a:r>
            <a:r>
              <a:rPr lang="uk-UA" sz="2000" dirty="0">
                <a:solidFill>
                  <a:srgbClr val="000000"/>
                </a:solidFill>
                <a:latin typeface="Times New Roman"/>
                <a:ea typeface="Arial Unicode MS"/>
                <a:cs typeface="Times New Roman"/>
              </a:rPr>
              <a:t>студентів ЗВО, які отримують стипендію складає  40 - 42% від кількості студентів бюджетної форми навчання.</a:t>
            </a:r>
            <a:endParaRPr lang="ru-RU" sz="2000" dirty="0">
              <a:latin typeface="Calibri"/>
              <a:ea typeface="Calibri"/>
              <a:cs typeface="Times New Roman"/>
            </a:endParaRPr>
          </a:p>
          <a:p>
            <a:pPr indent="0" algn="just">
              <a:lnSpc>
                <a:spcPct val="115000"/>
              </a:lnSpc>
              <a:spcAft>
                <a:spcPts val="0"/>
              </a:spcAft>
              <a:buNone/>
            </a:pPr>
            <a:endParaRPr lang="ru-RU" sz="1800" dirty="0" smtClean="0">
              <a:solidFill>
                <a:schemeClr val="tx1"/>
              </a:solidFill>
              <a:latin typeface="Calibri"/>
              <a:ea typeface="Calibri"/>
              <a:cs typeface="Times New Roman"/>
            </a:endParaRPr>
          </a:p>
          <a:p>
            <a:endParaRPr lang="ru-RU"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3827462"/>
            <a:ext cx="4320480" cy="303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342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343</TotalTime>
  <Words>2537</Words>
  <Application>Microsoft Office PowerPoint</Application>
  <PresentationFormat>Экран (4:3)</PresentationFormat>
  <Paragraphs>76</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Воздушный поток</vt:lpstr>
      <vt:lpstr>Інформація щодо роботи профспілкових органів Одеської обласної організації Профспілки з молоддю, що працює та навчається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Інформація щодо роботи профспілкових органів Одеської обласної організації Профспілки з молоддю, що працює та навчається </dc:title>
  <dc:creator>Пользователь Windows</dc:creator>
  <cp:lastModifiedBy>лооошщ99г8</cp:lastModifiedBy>
  <cp:revision>29</cp:revision>
  <dcterms:created xsi:type="dcterms:W3CDTF">2022-12-26T19:16:27Z</dcterms:created>
  <dcterms:modified xsi:type="dcterms:W3CDTF">2022-12-29T11:49:08Z</dcterms:modified>
</cp:coreProperties>
</file>